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70" r:id="rId12"/>
    <p:sldId id="283" r:id="rId13"/>
    <p:sldId id="271" r:id="rId14"/>
    <p:sldId id="272" r:id="rId15"/>
    <p:sldId id="273" r:id="rId16"/>
    <p:sldId id="274" r:id="rId17"/>
    <p:sldId id="275" r:id="rId18"/>
    <p:sldId id="276" r:id="rId19"/>
    <p:sldId id="284" r:id="rId20"/>
    <p:sldId id="278" r:id="rId21"/>
    <p:sldId id="280" r:id="rId22"/>
    <p:sldId id="286" r:id="rId23"/>
    <p:sldId id="281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81" d="100"/>
          <a:sy n="81" d="100"/>
        </p:scale>
        <p:origin x="-834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Adrenocortical hormones </a:t>
            </a:r>
            <a:endParaRPr lang="en-US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61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57912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1250"/>
              </a:spcBef>
              <a:buFont typeface="+mj-lt"/>
              <a:buAutoNum type="arabicPeriod" startAt="3"/>
            </a:pPr>
            <a:r>
              <a:rPr lang="en-CA" sz="2800" b="1" spc="5" dirty="0" smtClean="0">
                <a:ea typeface="Times New Roman"/>
                <a:cs typeface="Times New Roman Bold"/>
              </a:rPr>
              <a:t>Stimulation </a:t>
            </a:r>
            <a:r>
              <a:rPr lang="en-CA" sz="2800" b="1" spc="5" dirty="0">
                <a:ea typeface="Times New Roman"/>
                <a:cs typeface="Times New Roman Bold"/>
              </a:rPr>
              <a:t>of lung maturation in the </a:t>
            </a:r>
            <a:r>
              <a:rPr lang="en-CA" sz="2800" b="1" spc="5" dirty="0" smtClean="0">
                <a:ea typeface="Times New Roman"/>
                <a:cs typeface="Times New Roman Bold"/>
              </a:rPr>
              <a:t>fetus</a:t>
            </a:r>
            <a:endParaRPr lang="en-US" sz="2800" b="1" dirty="0" smtClean="0">
              <a:ea typeface="Times New Roman"/>
              <a:cs typeface="Arial"/>
            </a:endParaRPr>
          </a:p>
          <a:p>
            <a:pPr marL="514350" indent="-514350">
              <a:spcBef>
                <a:spcPts val="1250"/>
              </a:spcBef>
              <a:buFont typeface="+mj-lt"/>
              <a:buAutoNum type="arabicPeriod" startAt="3"/>
            </a:pPr>
            <a:r>
              <a:rPr lang="en-CA" sz="2800" b="1" dirty="0" smtClean="0">
                <a:ea typeface="Times New Roman"/>
                <a:cs typeface="Times New Roman Bold"/>
              </a:rPr>
              <a:t>Anti-inflammatory</a:t>
            </a:r>
            <a:r>
              <a:rPr lang="en-CA" sz="2800" b="1" dirty="0">
                <a:ea typeface="Times New Roman"/>
                <a:cs typeface="Times New Roman Bold"/>
              </a:rPr>
              <a:t>:</a:t>
            </a:r>
            <a:r>
              <a:rPr lang="en-CA" sz="2800" dirty="0">
                <a:ea typeface="Times New Roman"/>
                <a:cs typeface="Arial"/>
              </a:rPr>
              <a:t> e.g. vasculitis, </a:t>
            </a:r>
            <a:r>
              <a:rPr lang="en-CA" sz="2800" dirty="0" smtClean="0">
                <a:ea typeface="Times New Roman"/>
                <a:cs typeface="Arial"/>
              </a:rPr>
              <a:t>rheumatic </a:t>
            </a:r>
            <a:r>
              <a:rPr lang="en-CA" sz="2800" dirty="0">
                <a:ea typeface="Times New Roman"/>
                <a:cs typeface="Arial"/>
              </a:rPr>
              <a:t>fever, </a:t>
            </a:r>
            <a:r>
              <a:rPr lang="en-CA" sz="2800" dirty="0" smtClean="0">
                <a:ea typeface="Times New Roman"/>
                <a:cs typeface="Arial"/>
              </a:rPr>
              <a:t>arthritis</a:t>
            </a:r>
            <a:r>
              <a:rPr lang="en-CA" sz="2800" dirty="0">
                <a:ea typeface="Times New Roman"/>
                <a:cs typeface="Arial"/>
              </a:rPr>
              <a:t>, bronchial asthma, </a:t>
            </a:r>
            <a:r>
              <a:rPr lang="en-CA" sz="2800" dirty="0" smtClean="0">
                <a:ea typeface="Times New Roman"/>
                <a:cs typeface="Arial"/>
              </a:rPr>
              <a:t>etc.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indent="-514350">
              <a:spcBef>
                <a:spcPts val="1250"/>
              </a:spcBef>
              <a:buFont typeface="+mj-lt"/>
              <a:buAutoNum type="arabicPeriod" startAt="3"/>
            </a:pPr>
            <a:r>
              <a:rPr lang="en-CA" sz="2800" b="1" dirty="0" smtClean="0">
                <a:ea typeface="Times New Roman"/>
                <a:cs typeface="Times New Roman Bold"/>
              </a:rPr>
              <a:t>Allergic </a:t>
            </a:r>
            <a:r>
              <a:rPr lang="en-CA" sz="2800" b="1" dirty="0">
                <a:ea typeface="Times New Roman"/>
                <a:cs typeface="Times New Roman Bold"/>
              </a:rPr>
              <a:t>diseases:</a:t>
            </a:r>
            <a:r>
              <a:rPr lang="en-CA" sz="2800" b="1" dirty="0">
                <a:ea typeface="Times New Roman"/>
                <a:cs typeface="Arial"/>
              </a:rPr>
              <a:t> </a:t>
            </a:r>
            <a:r>
              <a:rPr lang="en-CA" sz="2800" dirty="0">
                <a:ea typeface="Times New Roman"/>
                <a:cs typeface="Arial"/>
              </a:rPr>
              <a:t>e.g. anaphylactic shock, </a:t>
            </a:r>
            <a:r>
              <a:rPr lang="en-CA" sz="2800" dirty="0" err="1">
                <a:ea typeface="Times New Roman"/>
                <a:cs typeface="Arial"/>
              </a:rPr>
              <a:t>urticaria</a:t>
            </a:r>
            <a:r>
              <a:rPr lang="en-CA" sz="2800" dirty="0">
                <a:ea typeface="Times New Roman"/>
                <a:cs typeface="Arial"/>
              </a:rPr>
              <a:t> and bronchial </a:t>
            </a:r>
            <a:r>
              <a:rPr lang="en-CA" sz="2800" dirty="0" smtClean="0">
                <a:ea typeface="Times New Roman"/>
                <a:cs typeface="Arial"/>
              </a:rPr>
              <a:t>asthma.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indent="-514350">
              <a:spcBef>
                <a:spcPts val="1250"/>
              </a:spcBef>
              <a:buFont typeface="+mj-lt"/>
              <a:buAutoNum type="arabicPeriod" startAt="3"/>
            </a:pPr>
            <a:r>
              <a:rPr lang="en-US" sz="2800" b="1" dirty="0" smtClean="0">
                <a:ea typeface="Times New Roman"/>
                <a:cs typeface="Times New Roman Bold"/>
              </a:rPr>
              <a:t>Autoimmune disease: </a:t>
            </a:r>
            <a:r>
              <a:rPr lang="en-US" sz="2800" dirty="0" smtClean="0">
                <a:ea typeface="Times New Roman"/>
                <a:cs typeface="Times New Roman Bold"/>
              </a:rPr>
              <a:t>e.g. SLE 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lvl="0" indent="-514350">
              <a:spcBef>
                <a:spcPts val="305"/>
              </a:spcBef>
              <a:buFont typeface="+mj-lt"/>
              <a:buAutoNum type="arabicPeriod" startAt="13"/>
            </a:pPr>
            <a:r>
              <a:rPr lang="en-CA" sz="2800" b="1" spc="-5" dirty="0" smtClean="0">
                <a:ea typeface="Times New Roman"/>
                <a:cs typeface="Times New Roman Bold"/>
              </a:rPr>
              <a:t>Shock </a:t>
            </a:r>
            <a:r>
              <a:rPr lang="en-CA" sz="2800" b="1" spc="-5" dirty="0">
                <a:ea typeface="Times New Roman"/>
                <a:cs typeface="Times New Roman Bold"/>
              </a:rPr>
              <a:t>and hypotension</a:t>
            </a:r>
          </a:p>
          <a:p>
            <a:pPr marL="514350" lvl="0" indent="-514350">
              <a:spcBef>
                <a:spcPts val="305"/>
              </a:spcBef>
              <a:buFont typeface="+mj-lt"/>
              <a:buAutoNum type="arabicPeriod" startAt="13"/>
            </a:pPr>
            <a:r>
              <a:rPr lang="en-CA" sz="2800" b="1" dirty="0">
                <a:ea typeface="Times New Roman"/>
                <a:cs typeface="Times New Roman Bold"/>
              </a:rPr>
              <a:t>Organ transplantation:</a:t>
            </a:r>
            <a:r>
              <a:rPr lang="en-CA" sz="2800" dirty="0">
                <a:ea typeface="Times New Roman"/>
                <a:cs typeface="Arial"/>
              </a:rPr>
              <a:t> as immunosuppressive to prevent graft rejection.</a:t>
            </a:r>
            <a:endParaRPr lang="en-US" sz="2800" dirty="0">
              <a:ea typeface="Times New Roman"/>
              <a:cs typeface="Arial"/>
            </a:endParaRPr>
          </a:p>
          <a:p>
            <a:pPr marL="514350" lvl="0" indent="-514350">
              <a:spcBef>
                <a:spcPts val="305"/>
              </a:spcBef>
              <a:buFont typeface="+mj-lt"/>
              <a:buAutoNum type="arabicPeriod" startAt="13"/>
            </a:pPr>
            <a:r>
              <a:rPr lang="en-CA" sz="2800" b="1" dirty="0">
                <a:ea typeface="Times New Roman"/>
                <a:cs typeface="Times New Roman Bold"/>
              </a:rPr>
              <a:t>Cerebral edema:</a:t>
            </a:r>
            <a:r>
              <a:rPr lang="en-CA" sz="2800" b="1" dirty="0">
                <a:ea typeface="Times New Roman"/>
                <a:cs typeface="Arial"/>
              </a:rPr>
              <a:t> </a:t>
            </a:r>
            <a:r>
              <a:rPr lang="en-CA" sz="2800" dirty="0">
                <a:ea typeface="Times New Roman"/>
                <a:cs typeface="Arial"/>
              </a:rPr>
              <a:t>dexamethasone is used after brain surgery to minimize edema.</a:t>
            </a:r>
            <a:endParaRPr lang="en-US" sz="2800" dirty="0">
              <a:ea typeface="Times New Roman"/>
              <a:cs typeface="Arial"/>
            </a:endParaRPr>
          </a:p>
          <a:p>
            <a:pPr marL="514350" lvl="0" indent="-514350">
              <a:spcBef>
                <a:spcPts val="205"/>
              </a:spcBef>
              <a:buFont typeface="+mj-lt"/>
              <a:buAutoNum type="arabicPeriod" startAt="13"/>
            </a:pPr>
            <a:r>
              <a:rPr lang="en-CA" sz="2800" b="1" dirty="0">
                <a:ea typeface="Times New Roman"/>
                <a:cs typeface="Times New Roman Bold"/>
              </a:rPr>
              <a:t>Acute </a:t>
            </a:r>
            <a:r>
              <a:rPr lang="en-CA" sz="2800" b="1" dirty="0" err="1">
                <a:ea typeface="Times New Roman"/>
                <a:cs typeface="Times New Roman Bold"/>
              </a:rPr>
              <a:t>hypercalcemia</a:t>
            </a:r>
            <a:r>
              <a:rPr lang="en-CA" sz="2800" b="1" dirty="0">
                <a:ea typeface="Times New Roman"/>
                <a:cs typeface="Times New Roman Bold"/>
              </a:rPr>
              <a:t>: </a:t>
            </a:r>
            <a:r>
              <a:rPr lang="en-CA" sz="2800" dirty="0">
                <a:ea typeface="Times New Roman"/>
                <a:cs typeface="Arial"/>
              </a:rPr>
              <a:t>to enhance Ca</a:t>
            </a:r>
            <a:r>
              <a:rPr lang="en-CA" sz="2800" baseline="30000" dirty="0">
                <a:ea typeface="Times New Roman"/>
                <a:cs typeface="Arial"/>
              </a:rPr>
              <a:t>2</a:t>
            </a:r>
            <a:r>
              <a:rPr lang="en-CA" sz="2800" dirty="0">
                <a:ea typeface="Times New Roman"/>
                <a:cs typeface="Arial"/>
              </a:rPr>
              <a:t>+ excretion.</a:t>
            </a:r>
            <a:endParaRPr lang="en-US" sz="2800" dirty="0">
              <a:ea typeface="Times New Roman"/>
              <a:cs typeface="Arial"/>
            </a:endParaRPr>
          </a:p>
          <a:p>
            <a:pPr marL="514350" indent="-514350">
              <a:spcBef>
                <a:spcPts val="1250"/>
              </a:spcBef>
              <a:buFont typeface="+mj-lt"/>
              <a:buAutoNum type="arabicPeriod" startAt="3"/>
            </a:pPr>
            <a:endParaRPr lang="en-US" sz="2800" dirty="0">
              <a:ea typeface="Times New Roman"/>
              <a:cs typeface="Arial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16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906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CA" sz="2800" b="1" u="sng" dirty="0"/>
              <a:t>Side effects:</a:t>
            </a:r>
            <a:endParaRPr lang="en-US" sz="2800" b="1" dirty="0"/>
          </a:p>
          <a:p>
            <a:pPr marL="514350" indent="-514350" algn="just">
              <a:buFont typeface="+mj-lt"/>
              <a:buAutoNum type="arabicPeriod"/>
            </a:pPr>
            <a:r>
              <a:rPr lang="en-CA" sz="2800" b="1" dirty="0" smtClean="0"/>
              <a:t>Acute </a:t>
            </a:r>
            <a:r>
              <a:rPr lang="en-CA" sz="2800" b="1" dirty="0"/>
              <a:t>adrenal </a:t>
            </a:r>
            <a:r>
              <a:rPr lang="en-CA" sz="2800" b="1" dirty="0" smtClean="0"/>
              <a:t>insufficiency (acute </a:t>
            </a:r>
            <a:r>
              <a:rPr lang="en-CA" sz="2800" b="1" dirty="0" err="1"/>
              <a:t>addisonian</a:t>
            </a:r>
            <a:r>
              <a:rPr lang="en-CA" sz="2800" b="1" dirty="0"/>
              <a:t> </a:t>
            </a:r>
            <a:r>
              <a:rPr lang="en-CA" sz="2800" b="1" dirty="0" smtClean="0"/>
              <a:t>crisis):</a:t>
            </a:r>
            <a:endParaRPr lang="en-US" sz="2800" dirty="0"/>
          </a:p>
          <a:p>
            <a:pPr lvl="1" algn="just"/>
            <a:r>
              <a:rPr lang="en-CA" u="sng" dirty="0" smtClean="0"/>
              <a:t>It occurs after</a:t>
            </a:r>
            <a:r>
              <a:rPr lang="en-CA" dirty="0" smtClean="0"/>
              <a:t> </a:t>
            </a:r>
            <a:r>
              <a:rPr lang="en-CA" dirty="0"/>
              <a:t>sudden withdrawal of corticosteroids after prolonged administration.</a:t>
            </a:r>
          </a:p>
          <a:p>
            <a:pPr lvl="1" algn="just"/>
            <a:r>
              <a:rPr lang="en-CA" dirty="0"/>
              <a:t> </a:t>
            </a:r>
            <a:r>
              <a:rPr lang="en-CA" u="sng" dirty="0" smtClean="0"/>
              <a:t>Prevention:</a:t>
            </a:r>
            <a:r>
              <a:rPr lang="en-US" dirty="0"/>
              <a:t> </a:t>
            </a:r>
            <a:r>
              <a:rPr lang="en-CA" dirty="0" smtClean="0"/>
              <a:t>Gradual </a:t>
            </a:r>
            <a:r>
              <a:rPr lang="en-CA" dirty="0"/>
              <a:t>withdrawal of corticosteroids.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/>
              <a:t>Iatrogenic Cushing syndrome: </a:t>
            </a:r>
            <a:endParaRPr lang="en-US" sz="2800" b="1" dirty="0" smtClean="0"/>
          </a:p>
          <a:p>
            <a:pPr marL="914400" lvl="1" indent="-514350" algn="just"/>
            <a:r>
              <a:rPr lang="en-US" dirty="0" smtClean="0"/>
              <a:t>Occurs </a:t>
            </a:r>
            <a:r>
              <a:rPr lang="en-US" dirty="0"/>
              <a:t>if </a:t>
            </a:r>
            <a:r>
              <a:rPr lang="en-US" dirty="0" smtClean="0"/>
              <a:t>high doses used or it is </a:t>
            </a:r>
            <a:r>
              <a:rPr lang="en-US" dirty="0"/>
              <a:t>used </a:t>
            </a:r>
            <a:r>
              <a:rPr lang="en-US" dirty="0" smtClean="0"/>
              <a:t>for </a:t>
            </a:r>
            <a:r>
              <a:rPr lang="en-US" dirty="0"/>
              <a:t>&gt; 2 </a:t>
            </a:r>
            <a:r>
              <a:rPr lang="en-US" dirty="0" smtClean="0"/>
              <a:t>-3 weeks</a:t>
            </a:r>
            <a:r>
              <a:rPr lang="en-US" dirty="0"/>
              <a:t>. </a:t>
            </a:r>
            <a:r>
              <a:rPr lang="en-US" dirty="0" smtClean="0"/>
              <a:t>It is characterized by moon face, buffalo hump, weak muscles, osteoporosis, hypertension, DM, edema, etc.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722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mahmoud\Desktop\r7_cushingssynd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232"/>
            <a:ext cx="5519743" cy="596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828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5668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800" dirty="0" smtClean="0"/>
              <a:t>Immune </a:t>
            </a:r>
            <a:r>
              <a:rPr lang="en-US" sz="2800" dirty="0"/>
              <a:t>suppression leading to:</a:t>
            </a:r>
          </a:p>
          <a:p>
            <a:pPr marL="914400" lvl="1" indent="-514350"/>
            <a:r>
              <a:rPr lang="en-US" dirty="0"/>
              <a:t>Flaring of infections (especially viral and TB). </a:t>
            </a:r>
          </a:p>
          <a:p>
            <a:pPr marL="914400" lvl="1" indent="-514350"/>
            <a:r>
              <a:rPr lang="en-US" dirty="0"/>
              <a:t>Decrease wound healing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dirty="0"/>
              <a:t>Peptic </a:t>
            </a:r>
            <a:r>
              <a:rPr lang="en-US" sz="2800" dirty="0" smtClean="0"/>
              <a:t>ulcer</a:t>
            </a:r>
          </a:p>
          <a:p>
            <a:pPr lvl="1"/>
            <a:r>
              <a:rPr lang="en-US" dirty="0" smtClean="0"/>
              <a:t>Due </a:t>
            </a:r>
            <a:r>
              <a:rPr lang="en-US" dirty="0"/>
              <a:t>to prolonged PGs suppression.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dirty="0"/>
              <a:t>Rise of IOP (Glaucoma</a:t>
            </a:r>
            <a:r>
              <a:rPr lang="en-US" sz="2800" dirty="0" smtClean="0"/>
              <a:t>).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CA" sz="2800" spc="10" dirty="0" smtClean="0">
                <a:ea typeface="Times New Roman"/>
                <a:cs typeface="Times New Roman Bold"/>
              </a:rPr>
              <a:t>Hyperglycemia.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CA" sz="2800" dirty="0" smtClean="0">
                <a:ea typeface="Times New Roman"/>
                <a:cs typeface="Times New Roman Bold"/>
              </a:rPr>
              <a:t>Hypercoagulability </a:t>
            </a:r>
            <a:r>
              <a:rPr lang="en-CA" sz="2800" dirty="0">
                <a:ea typeface="Times New Roman"/>
                <a:cs typeface="Arial"/>
              </a:rPr>
              <a:t>leading to </a:t>
            </a:r>
            <a:r>
              <a:rPr lang="en-CA" sz="2800" dirty="0" smtClean="0">
                <a:ea typeface="Times New Roman"/>
                <a:cs typeface="Arial"/>
              </a:rPr>
              <a:t>thromboembolism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CA" sz="2800" spc="10" dirty="0" smtClean="0">
                <a:ea typeface="Times New Roman"/>
                <a:cs typeface="Times New Roman Bold"/>
              </a:rPr>
              <a:t>Osteoporosis.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CA" sz="2800" spc="5" dirty="0" smtClean="0">
                <a:ea typeface="Times New Roman"/>
                <a:cs typeface="Times New Roman Bold"/>
              </a:rPr>
              <a:t>Retardation </a:t>
            </a:r>
            <a:r>
              <a:rPr lang="en-CA" sz="2800" spc="5" dirty="0">
                <a:ea typeface="Times New Roman"/>
                <a:cs typeface="Times New Roman Bold"/>
              </a:rPr>
              <a:t>of growth</a:t>
            </a:r>
            <a:r>
              <a:rPr lang="en-CA" sz="2800" spc="5" dirty="0">
                <a:ea typeface="Times New Roman"/>
                <a:cs typeface="Arial"/>
              </a:rPr>
              <a:t> in </a:t>
            </a:r>
            <a:r>
              <a:rPr lang="en-CA" sz="2800" spc="5" dirty="0" smtClean="0">
                <a:ea typeface="Times New Roman"/>
                <a:cs typeface="Arial"/>
              </a:rPr>
              <a:t>children.</a:t>
            </a:r>
            <a:endParaRPr lang="en-US" sz="2800" dirty="0" smtClean="0">
              <a:ea typeface="Times New Roman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CA" sz="2800" spc="-5" dirty="0" smtClean="0">
                <a:ea typeface="Times New Roman"/>
                <a:cs typeface="Times New Roman Bold"/>
              </a:rPr>
              <a:t>Pregnancy</a:t>
            </a:r>
            <a:r>
              <a:rPr lang="en-CA" sz="2800" spc="-5" dirty="0">
                <a:ea typeface="Times New Roman"/>
                <a:cs typeface="Times New Roman Bold"/>
              </a:rPr>
              <a:t>:</a:t>
            </a:r>
            <a:r>
              <a:rPr lang="en-CA" sz="2800" spc="-5" dirty="0">
                <a:ea typeface="Times New Roman"/>
                <a:cs typeface="Arial"/>
              </a:rPr>
              <a:t> congenital cleft palate.</a:t>
            </a:r>
            <a:endParaRPr lang="en-US" sz="2800" dirty="0">
              <a:ea typeface="Times New Roman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247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Autofit/>
          </a:bodyPr>
          <a:lstStyle/>
          <a:p>
            <a:pPr marL="1035050" indent="-514350">
              <a:spcBef>
                <a:spcPts val="290"/>
              </a:spcBef>
              <a:buFont typeface="+mj-lt"/>
              <a:buAutoNum type="arabicPeriod" startAt="6"/>
            </a:pPr>
            <a:r>
              <a:rPr lang="en-CA" sz="2800" spc="-5" dirty="0" smtClean="0">
                <a:ea typeface="Times New Roman"/>
                <a:cs typeface="Times New Roman Bold"/>
              </a:rPr>
              <a:t>Local </a:t>
            </a:r>
            <a:r>
              <a:rPr lang="en-CA" sz="2800" spc="-5" dirty="0">
                <a:ea typeface="Times New Roman"/>
                <a:cs typeface="Times New Roman Bold"/>
              </a:rPr>
              <a:t>side effects:</a:t>
            </a:r>
            <a:endParaRPr lang="en-US" sz="2800" dirty="0">
              <a:ea typeface="Times New Roman"/>
              <a:cs typeface="Arial"/>
            </a:endParaRPr>
          </a:p>
          <a:p>
            <a:pPr marL="1612900" indent="-514350">
              <a:spcBef>
                <a:spcPts val="225"/>
              </a:spcBef>
            </a:pPr>
            <a:r>
              <a:rPr lang="en-CA" sz="2800" spc="10" dirty="0">
                <a:ea typeface="Times New Roman"/>
                <a:cs typeface="Arial"/>
              </a:rPr>
              <a:t>Skin atrophy &amp; hypopigmentation on prolonged </a:t>
            </a:r>
            <a:r>
              <a:rPr lang="en-CA" sz="2800" spc="10" dirty="0" smtClean="0">
                <a:ea typeface="Times New Roman"/>
                <a:cs typeface="Arial"/>
              </a:rPr>
              <a:t>use.</a:t>
            </a:r>
            <a:endParaRPr lang="en-US" sz="2800" dirty="0" smtClean="0">
              <a:ea typeface="Times New Roman"/>
              <a:cs typeface="Arial"/>
            </a:endParaRPr>
          </a:p>
          <a:p>
            <a:pPr marL="1612900" indent="-514350">
              <a:spcBef>
                <a:spcPts val="225"/>
              </a:spcBef>
            </a:pPr>
            <a:r>
              <a:rPr lang="en-CA" sz="2800" spc="5" dirty="0" smtClean="0">
                <a:ea typeface="Times New Roman"/>
                <a:cs typeface="Arial"/>
              </a:rPr>
              <a:t>Repeated </a:t>
            </a:r>
            <a:r>
              <a:rPr lang="en-CA" sz="2800" spc="5" dirty="0">
                <a:ea typeface="Times New Roman"/>
                <a:cs typeface="Arial"/>
              </a:rPr>
              <a:t>administration in joints may produce joint destruction &amp; infection</a:t>
            </a:r>
            <a:endParaRPr lang="en-US" sz="2800" dirty="0">
              <a:ea typeface="Times New Roman"/>
              <a:cs typeface="Arial"/>
            </a:endParaRPr>
          </a:p>
          <a:p>
            <a:pPr marL="0" indent="0">
              <a:buNone/>
            </a:pPr>
            <a:r>
              <a:rPr lang="en-CA" sz="2800" u="sng" dirty="0">
                <a:ea typeface="Times New Roman"/>
                <a:cs typeface="Times New Roman Bold"/>
              </a:rPr>
              <a:t/>
            </a:r>
            <a:br>
              <a:rPr lang="en-CA" sz="2800" u="sng" dirty="0">
                <a:ea typeface="Times New Roman"/>
                <a:cs typeface="Times New Roman Bold"/>
              </a:rPr>
            </a:br>
            <a:endParaRPr lang="ar-EG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0093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3175" indent="0">
              <a:lnSpc>
                <a:spcPct val="150000"/>
              </a:lnSpc>
              <a:buNone/>
            </a:pPr>
            <a:r>
              <a:rPr lang="en-CA" b="1" u="sng" dirty="0" smtClean="0">
                <a:ea typeface="Times New Roman"/>
                <a:cs typeface="Times New Roman Bold"/>
              </a:rPr>
              <a:t>Contraindications</a:t>
            </a:r>
            <a:r>
              <a:rPr lang="en-CA" b="1" u="sng" dirty="0">
                <a:ea typeface="Times New Roman"/>
                <a:cs typeface="Times New Roman Bold"/>
              </a:rPr>
              <a:t>:</a:t>
            </a:r>
            <a:endParaRPr lang="en-US" sz="2400" b="1" dirty="0">
              <a:ea typeface="Times New Roman"/>
              <a:cs typeface="Arial"/>
            </a:endParaRPr>
          </a:p>
          <a:p>
            <a:pPr marL="517525" marR="619760" indent="-514350">
              <a:lnSpc>
                <a:spcPct val="150000"/>
              </a:lnSpc>
              <a:spcBef>
                <a:spcPts val="740"/>
              </a:spcBef>
              <a:buFont typeface="+mj-lt"/>
              <a:buAutoNum type="arabicPeriod"/>
              <a:tabLst>
                <a:tab pos="1098550" algn="l"/>
              </a:tabLst>
            </a:pPr>
            <a:r>
              <a:rPr lang="en-CA" dirty="0">
                <a:ea typeface="Times New Roman"/>
                <a:cs typeface="Times New Roman Bold"/>
              </a:rPr>
              <a:t>Presence of infections:</a:t>
            </a:r>
            <a:r>
              <a:rPr lang="en-CA" dirty="0">
                <a:ea typeface="Times New Roman"/>
                <a:cs typeface="Arial"/>
              </a:rPr>
              <a:t> especially </a:t>
            </a:r>
            <a:r>
              <a:rPr lang="en-CA" dirty="0">
                <a:ea typeface="Times New Roman"/>
                <a:cs typeface="Times New Roman Bold"/>
              </a:rPr>
              <a:t>viral infection</a:t>
            </a:r>
            <a:r>
              <a:rPr lang="en-CA" dirty="0">
                <a:ea typeface="Times New Roman"/>
                <a:cs typeface="Arial"/>
              </a:rPr>
              <a:t> and </a:t>
            </a:r>
            <a:r>
              <a:rPr lang="en-CA" dirty="0">
                <a:ea typeface="Times New Roman"/>
                <a:cs typeface="Times New Roman Bold"/>
              </a:rPr>
              <a:t>TB</a:t>
            </a:r>
            <a:r>
              <a:rPr lang="en-CA" dirty="0">
                <a:ea typeface="Times New Roman"/>
                <a:cs typeface="Arial"/>
              </a:rPr>
              <a:t>: because corticosteroids can inhibit immune functions.</a:t>
            </a:r>
          </a:p>
          <a:p>
            <a:pPr marL="3175" indent="0">
              <a:lnSpc>
                <a:spcPct val="150000"/>
              </a:lnSpc>
              <a:spcBef>
                <a:spcPts val="1280"/>
              </a:spcBef>
              <a:buNone/>
            </a:pPr>
            <a:r>
              <a:rPr lang="en-CA" b="1" u="sng" dirty="0">
                <a:ea typeface="Times New Roman"/>
                <a:cs typeface="Times New Roman Bold"/>
              </a:rPr>
              <a:t>N.B. Uses of corticosteroids in presence of T.B:</a:t>
            </a:r>
            <a:endParaRPr lang="en-US" sz="2800" b="1" u="sng" dirty="0">
              <a:ea typeface="Times New Roman"/>
              <a:cs typeface="Arial"/>
            </a:endParaRPr>
          </a:p>
          <a:p>
            <a:pPr marL="460375" indent="-457200">
              <a:lnSpc>
                <a:spcPct val="150000"/>
              </a:lnSpc>
              <a:spcBef>
                <a:spcPts val="205"/>
              </a:spcBef>
            </a:pPr>
            <a:r>
              <a:rPr lang="en-CA" dirty="0" smtClean="0">
                <a:ea typeface="Times New Roman"/>
                <a:cs typeface="Arial"/>
              </a:rPr>
              <a:t>TB </a:t>
            </a:r>
            <a:r>
              <a:rPr lang="en-CA" dirty="0">
                <a:ea typeface="Times New Roman"/>
                <a:cs typeface="Arial"/>
              </a:rPr>
              <a:t>meningitis: to prevent adhesions.</a:t>
            </a:r>
            <a:endParaRPr lang="en-US" sz="2800" dirty="0">
              <a:ea typeface="Times New Roman"/>
              <a:cs typeface="Arial"/>
            </a:endParaRPr>
          </a:p>
          <a:p>
            <a:pPr marL="460375" indent="-457200">
              <a:lnSpc>
                <a:spcPct val="150000"/>
              </a:lnSpc>
              <a:spcBef>
                <a:spcPts val="305"/>
              </a:spcBef>
            </a:pPr>
            <a:r>
              <a:rPr lang="en-CA" spc="5" dirty="0" smtClean="0">
                <a:ea typeface="Times New Roman"/>
                <a:cs typeface="Arial"/>
              </a:rPr>
              <a:t>TB </a:t>
            </a:r>
            <a:r>
              <a:rPr lang="en-CA" spc="5" dirty="0">
                <a:ea typeface="Times New Roman"/>
                <a:cs typeface="Arial"/>
              </a:rPr>
              <a:t>of the suprarenal gland: to correct </a:t>
            </a:r>
            <a:r>
              <a:rPr lang="en-CA" spc="5" dirty="0" err="1">
                <a:ea typeface="Times New Roman"/>
                <a:cs typeface="Arial"/>
              </a:rPr>
              <a:t>hypofunction</a:t>
            </a:r>
            <a:r>
              <a:rPr lang="en-CA" spc="5" dirty="0">
                <a:ea typeface="Times New Roman"/>
                <a:cs typeface="Arial"/>
              </a:rPr>
              <a:t>.</a:t>
            </a:r>
            <a:endParaRPr lang="en-US" sz="2800" dirty="0">
              <a:ea typeface="Times New Roman"/>
              <a:cs typeface="Arial"/>
            </a:endParaRPr>
          </a:p>
          <a:p>
            <a:pPr marL="460375" indent="-457200">
              <a:lnSpc>
                <a:spcPct val="150000"/>
              </a:lnSpc>
              <a:spcBef>
                <a:spcPts val="305"/>
              </a:spcBef>
            </a:pPr>
            <a:r>
              <a:rPr lang="en-CA" dirty="0" err="1" smtClean="0">
                <a:ea typeface="Times New Roman"/>
                <a:cs typeface="Arial"/>
              </a:rPr>
              <a:t>Miliary</a:t>
            </a:r>
            <a:r>
              <a:rPr lang="en-CA" dirty="0" smtClean="0">
                <a:ea typeface="Times New Roman"/>
                <a:cs typeface="Arial"/>
              </a:rPr>
              <a:t> </a:t>
            </a:r>
            <a:r>
              <a:rPr lang="en-CA" dirty="0">
                <a:ea typeface="Times New Roman"/>
                <a:cs typeface="Arial"/>
              </a:rPr>
              <a:t>TB: to ↓ TB toxemia</a:t>
            </a:r>
            <a:r>
              <a:rPr lang="en-CA" sz="2800" dirty="0">
                <a:ea typeface="Times New Roman"/>
                <a:cs typeface="Arial"/>
              </a:rPr>
              <a:t>.</a:t>
            </a:r>
            <a:endParaRPr lang="en-US" sz="2400" dirty="0">
              <a:ea typeface="Times New Roman"/>
              <a:cs typeface="Arial"/>
            </a:endParaRPr>
          </a:p>
          <a:p>
            <a:pPr marL="1206500" marR="619760">
              <a:lnSpc>
                <a:spcPct val="150000"/>
              </a:lnSpc>
              <a:spcBef>
                <a:spcPts val="740"/>
              </a:spcBef>
              <a:buFontTx/>
              <a:buAutoNum type="arabicPeriod"/>
              <a:tabLst>
                <a:tab pos="1098550" algn="l"/>
              </a:tabLst>
            </a:pPr>
            <a:endParaRPr lang="en-US" sz="2400" dirty="0"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9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742950" indent="-742950" algn="just">
              <a:lnSpc>
                <a:spcPct val="120000"/>
              </a:lnSpc>
              <a:spcBef>
                <a:spcPts val="1105"/>
              </a:spcBef>
              <a:buFont typeface="+mj-lt"/>
              <a:buAutoNum type="arabicPeriod" startAt="2"/>
            </a:pPr>
            <a:r>
              <a:rPr lang="en-CA" sz="4000" dirty="0" smtClean="0">
                <a:ea typeface="Times New Roman"/>
                <a:cs typeface="Times New Roman Bold"/>
              </a:rPr>
              <a:t>Peptic ulcer:</a:t>
            </a:r>
            <a:r>
              <a:rPr lang="en-CA" sz="4000" dirty="0" smtClean="0">
                <a:ea typeface="Times New Roman"/>
                <a:cs typeface="Arial"/>
              </a:rPr>
              <a:t> they ↓ synthesis of PGE</a:t>
            </a:r>
            <a:r>
              <a:rPr lang="en-CA" sz="4000" baseline="-25000" dirty="0" smtClean="0">
                <a:ea typeface="Times New Roman"/>
                <a:cs typeface="Arial"/>
              </a:rPr>
              <a:t>2</a:t>
            </a:r>
            <a:r>
              <a:rPr lang="en-CA" sz="4000" dirty="0" smtClean="0">
                <a:ea typeface="Times New Roman"/>
                <a:cs typeface="Arial"/>
              </a:rPr>
              <a:t> and I</a:t>
            </a:r>
            <a:r>
              <a:rPr lang="en-CA" sz="4000" baseline="-25000" dirty="0" smtClean="0">
                <a:ea typeface="Times New Roman"/>
                <a:cs typeface="Arial"/>
              </a:rPr>
              <a:t>2</a:t>
            </a:r>
            <a:r>
              <a:rPr lang="en-CA" sz="4000" dirty="0" smtClean="0">
                <a:ea typeface="Times New Roman"/>
                <a:cs typeface="Arial"/>
              </a:rPr>
              <a:t> that protect the stomach.</a:t>
            </a:r>
            <a:endParaRPr lang="en-US" sz="4000" dirty="0">
              <a:ea typeface="Times New Roman"/>
              <a:cs typeface="Arial"/>
            </a:endParaRPr>
          </a:p>
          <a:p>
            <a:pPr marL="742950" indent="-742950" algn="just">
              <a:lnSpc>
                <a:spcPct val="120000"/>
              </a:lnSpc>
              <a:spcBef>
                <a:spcPts val="305"/>
              </a:spcBef>
              <a:buFont typeface="+mj-lt"/>
              <a:buAutoNum type="arabicPeriod" startAt="2"/>
            </a:pPr>
            <a:r>
              <a:rPr lang="en-CA" sz="4000" dirty="0" smtClean="0">
                <a:ea typeface="Times New Roman"/>
                <a:cs typeface="Times New Roman Bold"/>
              </a:rPr>
              <a:t>Hypertension </a:t>
            </a:r>
            <a:r>
              <a:rPr lang="en-CA" sz="4000" dirty="0">
                <a:ea typeface="Times New Roman"/>
                <a:cs typeface="Times New Roman Bold"/>
              </a:rPr>
              <a:t>&amp; heart failure:</a:t>
            </a:r>
            <a:r>
              <a:rPr lang="en-CA" sz="4000" dirty="0">
                <a:ea typeface="Times New Roman"/>
                <a:cs typeface="Arial"/>
              </a:rPr>
              <a:t> they cause salt and water retention.</a:t>
            </a:r>
            <a:endParaRPr lang="en-US" sz="4000" dirty="0">
              <a:ea typeface="Times New Roman"/>
              <a:cs typeface="Arial"/>
            </a:endParaRPr>
          </a:p>
          <a:p>
            <a:pPr marL="742950" indent="-742950" algn="just">
              <a:lnSpc>
                <a:spcPct val="120000"/>
              </a:lnSpc>
              <a:spcBef>
                <a:spcPts val="305"/>
              </a:spcBef>
              <a:buFont typeface="+mj-lt"/>
              <a:buAutoNum type="arabicPeriod" startAt="2"/>
              <a:tabLst>
                <a:tab pos="1483995" algn="l"/>
              </a:tabLst>
            </a:pPr>
            <a:r>
              <a:rPr lang="en-CA" sz="4000" dirty="0" smtClean="0">
                <a:ea typeface="Times New Roman"/>
                <a:cs typeface="Times New Roman Bold"/>
              </a:rPr>
              <a:t>DM </a:t>
            </a:r>
            <a:r>
              <a:rPr lang="en-CA" sz="4000" spc="15" dirty="0">
                <a:ea typeface="Times New Roman"/>
                <a:cs typeface="Arial"/>
              </a:rPr>
              <a:t>(except  fluorinated  corticosteroids  e.g.  dexamethasone  and  betamethasone </a:t>
            </a:r>
            <a:r>
              <a:rPr lang="en-CA" sz="4000" dirty="0">
                <a:ea typeface="Times New Roman"/>
                <a:cs typeface="Arial"/>
              </a:rPr>
              <a:t>because they have anti-inflammatory with less hyperglycemic effects).</a:t>
            </a:r>
            <a:endParaRPr lang="en-US" sz="4000" dirty="0">
              <a:ea typeface="Times New Roman"/>
              <a:cs typeface="Arial"/>
            </a:endParaRPr>
          </a:p>
          <a:p>
            <a:pPr marL="742950" indent="-742950" algn="just">
              <a:lnSpc>
                <a:spcPct val="120000"/>
              </a:lnSpc>
              <a:spcBef>
                <a:spcPts val="305"/>
              </a:spcBef>
              <a:buFont typeface="+mj-lt"/>
              <a:buAutoNum type="arabicPeriod" startAt="2"/>
            </a:pPr>
            <a:r>
              <a:rPr lang="en-CA" sz="4000" dirty="0" smtClean="0">
                <a:ea typeface="Times New Roman"/>
                <a:cs typeface="Times New Roman Bold"/>
              </a:rPr>
              <a:t>Mental </a:t>
            </a:r>
            <a:r>
              <a:rPr lang="en-CA" sz="4000" dirty="0">
                <a:ea typeface="Times New Roman"/>
                <a:cs typeface="Times New Roman Bold"/>
              </a:rPr>
              <a:t>disorders</a:t>
            </a:r>
            <a:r>
              <a:rPr lang="en-CA" sz="4000" dirty="0">
                <a:ea typeface="Times New Roman"/>
                <a:cs typeface="Arial"/>
              </a:rPr>
              <a:t> e.g. psychosis or depression.</a:t>
            </a:r>
            <a:endParaRPr lang="en-US" sz="4000" dirty="0">
              <a:ea typeface="Times New Roman"/>
              <a:cs typeface="Arial"/>
            </a:endParaRPr>
          </a:p>
          <a:p>
            <a:pPr marL="742950" indent="-742950" algn="just">
              <a:lnSpc>
                <a:spcPct val="120000"/>
              </a:lnSpc>
              <a:spcBef>
                <a:spcPts val="305"/>
              </a:spcBef>
              <a:buFont typeface="+mj-lt"/>
              <a:buAutoNum type="arabicPeriod" startAt="2"/>
            </a:pPr>
            <a:r>
              <a:rPr lang="en-CA" sz="4000" spc="5" dirty="0" smtClean="0">
                <a:ea typeface="Times New Roman"/>
                <a:cs typeface="Times New Roman Bold"/>
              </a:rPr>
              <a:t>In </a:t>
            </a:r>
            <a:r>
              <a:rPr lang="en-CA" sz="4000" spc="5" dirty="0">
                <a:ea typeface="Times New Roman"/>
                <a:cs typeface="Times New Roman Bold"/>
              </a:rPr>
              <a:t>early pregnancy:</a:t>
            </a:r>
            <a:r>
              <a:rPr lang="en-CA" sz="4000" spc="5" dirty="0">
                <a:ea typeface="Times New Roman"/>
                <a:cs typeface="Arial"/>
              </a:rPr>
              <a:t> may cause cleft palate.</a:t>
            </a:r>
            <a:endParaRPr lang="en-US" sz="4000" dirty="0"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763" indent="0" algn="just">
              <a:spcBef>
                <a:spcPts val="410"/>
              </a:spcBef>
              <a:buNone/>
            </a:pPr>
            <a:r>
              <a:rPr lang="en-CA" sz="2800" b="1" u="sng" dirty="0">
                <a:ea typeface="Times New Roman"/>
                <a:cs typeface="Times New Roman Bold"/>
              </a:rPr>
              <a:t>Drug interactions:</a:t>
            </a:r>
            <a:endParaRPr lang="en-US" sz="2800" b="1" dirty="0">
              <a:ea typeface="Times New Roman"/>
              <a:cs typeface="Arial"/>
            </a:endParaRPr>
          </a:p>
          <a:p>
            <a:pPr marL="519113" indent="-514350" algn="just">
              <a:spcBef>
                <a:spcPts val="905"/>
              </a:spcBef>
              <a:buFont typeface="+mj-lt"/>
              <a:buAutoNum type="arabicPeriod"/>
            </a:pPr>
            <a:r>
              <a:rPr lang="en-CA" sz="2800" dirty="0" smtClean="0">
                <a:ea typeface="Times New Roman"/>
                <a:cs typeface="Arial"/>
              </a:rPr>
              <a:t>With </a:t>
            </a:r>
            <a:r>
              <a:rPr lang="en-CA" sz="2800" dirty="0">
                <a:ea typeface="Times New Roman"/>
                <a:cs typeface="Arial"/>
              </a:rPr>
              <a:t>NSAIDs: ↑ incidence of peptic ulcer and decreases its healing</a:t>
            </a:r>
            <a:endParaRPr lang="en-US" sz="2800" dirty="0">
              <a:ea typeface="Times New Roman"/>
              <a:cs typeface="Arial"/>
            </a:endParaRPr>
          </a:p>
          <a:p>
            <a:pPr marL="519113" indent="-514350" algn="just">
              <a:spcBef>
                <a:spcPts val="305"/>
              </a:spcBef>
              <a:buFont typeface="+mj-lt"/>
              <a:buAutoNum type="arabicPeriod"/>
            </a:pPr>
            <a:r>
              <a:rPr lang="en-CA" sz="2800" dirty="0" smtClean="0">
                <a:ea typeface="Times New Roman"/>
                <a:cs typeface="Arial"/>
              </a:rPr>
              <a:t>With </a:t>
            </a:r>
            <a:r>
              <a:rPr lang="en-CA" sz="2800" dirty="0">
                <a:ea typeface="Times New Roman"/>
                <a:cs typeface="Arial"/>
              </a:rPr>
              <a:t>insulin:  It has anti-insulin effect (hyperglycemia)</a:t>
            </a:r>
            <a:endParaRPr lang="en-US" sz="2800" dirty="0">
              <a:ea typeface="Times New Roman"/>
              <a:cs typeface="Arial"/>
            </a:endParaRPr>
          </a:p>
          <a:p>
            <a:pPr marL="519113" indent="-514350" algn="just">
              <a:spcBef>
                <a:spcPts val="305"/>
              </a:spcBef>
              <a:buFont typeface="+mj-lt"/>
              <a:buAutoNum type="arabicPeriod"/>
            </a:pPr>
            <a:r>
              <a:rPr lang="en-CA" sz="2800" dirty="0" smtClean="0">
                <a:ea typeface="Times New Roman"/>
                <a:cs typeface="Arial"/>
              </a:rPr>
              <a:t>With </a:t>
            </a:r>
            <a:r>
              <a:rPr lang="en-CA" sz="2800" dirty="0">
                <a:ea typeface="Times New Roman"/>
                <a:cs typeface="Arial"/>
              </a:rPr>
              <a:t>anticoagulant drugs: it decreases their effect.</a:t>
            </a:r>
            <a:endParaRPr lang="en-US" sz="2800" dirty="0">
              <a:ea typeface="Times New Roman"/>
              <a:cs typeface="Arial"/>
            </a:endParaRPr>
          </a:p>
          <a:p>
            <a:pPr marL="519113" indent="-514350" algn="just">
              <a:spcBef>
                <a:spcPts val="305"/>
              </a:spcBef>
              <a:buFont typeface="+mj-lt"/>
              <a:buAutoNum type="arabicPeriod"/>
            </a:pPr>
            <a:r>
              <a:rPr lang="en-CA" sz="2800" dirty="0" smtClean="0">
                <a:ea typeface="Times New Roman"/>
                <a:cs typeface="Arial"/>
              </a:rPr>
              <a:t>With </a:t>
            </a:r>
            <a:r>
              <a:rPr lang="en-CA" sz="2800" dirty="0">
                <a:ea typeface="Times New Roman"/>
                <a:cs typeface="Arial"/>
              </a:rPr>
              <a:t>loop diuretics: it aggravate hypokalemia.</a:t>
            </a: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49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solidFill>
                  <a:srgbClr val="C00000"/>
                </a:solidFill>
                <a:ea typeface="Times New Roman"/>
                <a:cs typeface="Times New Roman Bold"/>
              </a:rPr>
              <a:t>Mineralocorticoids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1054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en-US" sz="2800" b="1" u="sng" dirty="0" smtClean="0"/>
              <a:t>Natural </a:t>
            </a:r>
            <a:r>
              <a:rPr lang="en-US" sz="2800" b="1" u="sng" dirty="0"/>
              <a:t>mineralocorticoids:  </a:t>
            </a:r>
            <a:endParaRPr lang="en-US" sz="2800" b="1" u="sng" dirty="0" smtClean="0"/>
          </a:p>
          <a:p>
            <a:pPr algn="just"/>
            <a:r>
              <a:rPr lang="en-US" sz="2800" dirty="0" smtClean="0"/>
              <a:t>Aldosterone</a:t>
            </a:r>
            <a:endParaRPr lang="en-US" sz="2800" dirty="0"/>
          </a:p>
          <a:p>
            <a:pPr algn="just"/>
            <a:r>
              <a:rPr lang="en-US" sz="2800" dirty="0" smtClean="0"/>
              <a:t>It </a:t>
            </a:r>
            <a:r>
              <a:rPr lang="en-US" sz="2800" dirty="0"/>
              <a:t>binds to specific intracellular receptors in the </a:t>
            </a:r>
            <a:r>
              <a:rPr lang="en-US" sz="2800" dirty="0" smtClean="0"/>
              <a:t>distal convoluting tubules </a:t>
            </a:r>
            <a:r>
              <a:rPr lang="en-US" sz="2800" dirty="0"/>
              <a:t>to inhibit Na+ excretion </a:t>
            </a:r>
            <a:r>
              <a:rPr lang="en-US" sz="2800" dirty="0" smtClean="0"/>
              <a:t>and </a:t>
            </a:r>
            <a:r>
              <a:rPr lang="en-US" sz="2800" dirty="0"/>
              <a:t>stimulates K+ and H+ </a:t>
            </a:r>
            <a:r>
              <a:rPr lang="en-US" sz="2800" dirty="0" smtClean="0"/>
              <a:t>excretion.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b="1" u="sng" dirty="0" smtClean="0"/>
              <a:t>2.  </a:t>
            </a:r>
            <a:r>
              <a:rPr lang="en-US" sz="2800" b="1" u="sng" dirty="0"/>
              <a:t>Synthetic  mineralocorticoids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2800" u="sng" dirty="0" err="1"/>
              <a:t>Deoxycorticosterone</a:t>
            </a:r>
            <a:r>
              <a:rPr lang="en-US" sz="2800" u="sng" dirty="0"/>
              <a:t> acetate(DOCA)</a:t>
            </a:r>
          </a:p>
          <a:p>
            <a:pPr algn="just"/>
            <a:r>
              <a:rPr lang="en-US" sz="2800" dirty="0"/>
              <a:t>It has mainly mineralocorticoid effect.</a:t>
            </a:r>
          </a:p>
          <a:p>
            <a:pPr marL="514350" indent="-514350" algn="just">
              <a:buFont typeface="+mj-lt"/>
              <a:buAutoNum type="alphaUcPeriod" startAt="2"/>
            </a:pPr>
            <a:r>
              <a:rPr lang="en-US" sz="2800" u="sng" dirty="0"/>
              <a:t>Fludrocortisone</a:t>
            </a:r>
          </a:p>
          <a:p>
            <a:pPr algn="just"/>
            <a:r>
              <a:rPr lang="en-US" sz="2800" dirty="0"/>
              <a:t>It has both glucocorticoid and mineralocorticoid effect.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78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1680"/>
              </a:spcBef>
              <a:spcAft>
                <a:spcPts val="600"/>
              </a:spcAft>
              <a:buClr>
                <a:srgbClr val="B00202"/>
              </a:buClr>
              <a:buNone/>
            </a:pPr>
            <a:r>
              <a:rPr lang="en-US" sz="2800" b="1" u="sng" dirty="0"/>
              <a:t>Adverse effects</a:t>
            </a:r>
          </a:p>
          <a:p>
            <a:pPr>
              <a:buClr>
                <a:srgbClr val="B00202"/>
              </a:buClr>
            </a:pPr>
            <a:r>
              <a:rPr lang="en-US" sz="2800" dirty="0"/>
              <a:t>Hypernatremia</a:t>
            </a:r>
          </a:p>
          <a:p>
            <a:pPr>
              <a:buClr>
                <a:srgbClr val="B00202"/>
              </a:buClr>
            </a:pPr>
            <a:r>
              <a:rPr lang="cs-CZ" sz="2800" dirty="0"/>
              <a:t>Hypervolemia</a:t>
            </a:r>
          </a:p>
          <a:p>
            <a:pPr>
              <a:buClr>
                <a:srgbClr val="B00202"/>
              </a:buClr>
            </a:pPr>
            <a:r>
              <a:rPr lang="en-US" sz="2800" dirty="0"/>
              <a:t>Hypokalemic alkalosis (weakness, paralytic ileus and tetany)</a:t>
            </a:r>
          </a:p>
          <a:p>
            <a:pPr>
              <a:buClr>
                <a:srgbClr val="B00202"/>
              </a:buClr>
            </a:pPr>
            <a:r>
              <a:rPr lang="de-DE" sz="2800" dirty="0"/>
              <a:t>Hypertension</a:t>
            </a:r>
            <a:endParaRPr lang="sv-SE" sz="2800" dirty="0"/>
          </a:p>
          <a:p>
            <a:pPr marL="0" indent="0">
              <a:spcBef>
                <a:spcPts val="1680"/>
              </a:spcBef>
              <a:spcAft>
                <a:spcPts val="600"/>
              </a:spcAft>
              <a:buClr>
                <a:srgbClr val="B00202"/>
              </a:buClr>
              <a:buNone/>
            </a:pPr>
            <a:r>
              <a:rPr lang="fr-FR" sz="2800" b="1" u="sng" dirty="0" err="1"/>
              <a:t>Therapeutic</a:t>
            </a:r>
            <a:r>
              <a:rPr lang="fr-FR" sz="2800" b="1" u="sng" dirty="0"/>
              <a:t> uses</a:t>
            </a:r>
          </a:p>
          <a:p>
            <a:pPr>
              <a:buClr>
                <a:srgbClr val="B00202"/>
              </a:buClr>
            </a:pPr>
            <a:r>
              <a:rPr lang="en-US" sz="2800" dirty="0"/>
              <a:t>Acute adrenal insufficiency</a:t>
            </a:r>
          </a:p>
          <a:p>
            <a:pPr>
              <a:buClr>
                <a:srgbClr val="B00202"/>
              </a:buClr>
            </a:pPr>
            <a:r>
              <a:rPr lang="en-US" sz="2800" dirty="0"/>
              <a:t>Chronic adrenal insufficiency (Addison's disease)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601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85800"/>
            <a:ext cx="8534400" cy="1143000"/>
          </a:xfrm>
        </p:spPr>
        <p:txBody>
          <a:bodyPr>
            <a:noAutofit/>
          </a:bodyPr>
          <a:lstStyle/>
          <a:p>
            <a:r>
              <a:rPr lang="en-CA" b="1" dirty="0" smtClean="0">
                <a:solidFill>
                  <a:srgbClr val="C00000"/>
                </a:solidFill>
                <a:latin typeface="+mn-lt"/>
                <a:ea typeface="Times New Roman"/>
                <a:cs typeface="Times New Roman Bold"/>
              </a:rPr>
              <a:t>Classification of Adrenocortical Hormones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2179637"/>
            <a:ext cx="7848600" cy="3535363"/>
          </a:xfrm>
        </p:spPr>
        <p:txBody>
          <a:bodyPr>
            <a:normAutofit/>
          </a:bodyPr>
          <a:lstStyle/>
          <a:p>
            <a:pPr marL="514350" indent="-514350" algn="just">
              <a:spcBef>
                <a:spcPts val="605"/>
              </a:spcBef>
              <a:buFont typeface="+mj-lt"/>
              <a:buAutoNum type="arabicPeriod"/>
              <a:tabLst>
                <a:tab pos="58738" algn="l"/>
              </a:tabLst>
            </a:pPr>
            <a:r>
              <a:rPr lang="en-CA" sz="2800" dirty="0" smtClean="0">
                <a:ea typeface="Times New Roman"/>
                <a:cs typeface="Times New Roman Bold"/>
              </a:rPr>
              <a:t>Glucocorticoids</a:t>
            </a:r>
            <a:endParaRPr lang="en-US" sz="2800" dirty="0">
              <a:ea typeface="Times New Roman"/>
              <a:cs typeface="Arial"/>
            </a:endParaRPr>
          </a:p>
          <a:p>
            <a:pPr marL="514350" indent="-514350" algn="just">
              <a:spcBef>
                <a:spcPts val="305"/>
              </a:spcBef>
              <a:buFont typeface="+mj-lt"/>
              <a:buAutoNum type="arabicPeriod"/>
              <a:tabLst>
                <a:tab pos="58738" algn="l"/>
              </a:tabLst>
            </a:pPr>
            <a:r>
              <a:rPr lang="en-CA" sz="2800" dirty="0" smtClean="0">
                <a:ea typeface="Times New Roman"/>
                <a:cs typeface="Times New Roman Bold"/>
              </a:rPr>
              <a:t>Mineralocorticoids</a:t>
            </a:r>
            <a:endParaRPr lang="en-US" sz="2800" dirty="0">
              <a:ea typeface="Times New Roman"/>
              <a:cs typeface="Arial"/>
            </a:endParaRPr>
          </a:p>
          <a:p>
            <a:pPr marL="514350" indent="-514350" algn="just">
              <a:spcBef>
                <a:spcPts val="305"/>
              </a:spcBef>
              <a:buFont typeface="+mj-lt"/>
              <a:buAutoNum type="arabicPeriod"/>
              <a:tabLst>
                <a:tab pos="58738" algn="l"/>
              </a:tabLst>
            </a:pPr>
            <a:r>
              <a:rPr lang="en-CA" sz="2800" spc="5" dirty="0">
                <a:ea typeface="Times New Roman"/>
                <a:cs typeface="Times New Roman Bold"/>
              </a:rPr>
              <a:t>Sex </a:t>
            </a:r>
            <a:r>
              <a:rPr lang="en-CA" sz="2800" spc="5" dirty="0" smtClean="0">
                <a:ea typeface="Times New Roman"/>
                <a:cs typeface="Times New Roman Bold"/>
              </a:rPr>
              <a:t>hormones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6973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>
                <a:solidFill>
                  <a:srgbClr val="C00000"/>
                </a:solidFill>
                <a:latin typeface="Times New Roman Bold"/>
                <a:ea typeface="Times New Roman"/>
                <a:cs typeface="Times New Roman Bold"/>
              </a:rPr>
              <a:t>Hyperaldosteronism</a:t>
            </a:r>
            <a:r>
              <a:rPr lang="en-CA" dirty="0" smtClean="0">
                <a:solidFill>
                  <a:srgbClr val="C00000"/>
                </a:solidFill>
                <a:latin typeface="Times New Roman Bold"/>
                <a:ea typeface="Times New Roman"/>
                <a:cs typeface="Times New Roman Bold"/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Treatment of </a:t>
            </a:r>
            <a:r>
              <a:rPr lang="en-US" sz="2800" dirty="0" err="1"/>
              <a:t>hyperaldosteronism</a:t>
            </a:r>
            <a:r>
              <a:rPr lang="en-US" sz="2800" dirty="0"/>
              <a:t>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Primary </a:t>
            </a:r>
            <a:r>
              <a:rPr lang="en-US" dirty="0" err="1" smtClean="0"/>
              <a:t>hyperaldosteronism</a:t>
            </a:r>
            <a:r>
              <a:rPr lang="en-US" dirty="0" smtClean="0"/>
              <a:t>: by </a:t>
            </a:r>
            <a:r>
              <a:rPr lang="en-US" dirty="0"/>
              <a:t>surgical removal of </a:t>
            </a:r>
            <a:r>
              <a:rPr lang="en-US" dirty="0" smtClean="0"/>
              <a:t>tumor.</a:t>
            </a:r>
            <a:endParaRPr lang="en-US" dirty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Secondary </a:t>
            </a:r>
            <a:r>
              <a:rPr lang="en-US" dirty="0" err="1"/>
              <a:t>hyperaldosteronism</a:t>
            </a:r>
            <a:r>
              <a:rPr lang="en-US" dirty="0"/>
              <a:t>: Aldosterone antagonists: spironolactone.</a:t>
            </a:r>
          </a:p>
          <a:p>
            <a:pPr marL="400050" lvl="1" indent="0">
              <a:buNone/>
            </a:pPr>
            <a:endParaRPr lang="en-US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39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C00000"/>
                </a:solidFill>
              </a:rPr>
              <a:t>Adrenocortical hormone antagonists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72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u="sng" dirty="0" smtClean="0"/>
              <a:t>A</a:t>
            </a:r>
            <a:r>
              <a:rPr lang="en-US" sz="2800" b="1" u="sng" dirty="0"/>
              <a:t>. Glucocorticoid inhibitors:</a:t>
            </a:r>
          </a:p>
          <a:p>
            <a:pPr marL="914400" lvl="1" indent="-514350" algn="just">
              <a:buFont typeface="+mj-lt"/>
              <a:buAutoNum type="arabicPeriod"/>
            </a:pPr>
            <a:r>
              <a:rPr lang="en-US" b="1" u="sng" dirty="0" err="1" smtClean="0">
                <a:solidFill>
                  <a:srgbClr val="C00000"/>
                </a:solidFill>
              </a:rPr>
              <a:t>Aminoglutethimide</a:t>
            </a:r>
            <a:r>
              <a:rPr lang="en-US" b="1" u="sng" dirty="0">
                <a:solidFill>
                  <a:srgbClr val="C00000"/>
                </a:solidFill>
              </a:rPr>
              <a:t>:</a:t>
            </a:r>
          </a:p>
          <a:p>
            <a:pPr lvl="2" algn="just"/>
            <a:r>
              <a:rPr lang="en-US" sz="2800" dirty="0" smtClean="0"/>
              <a:t>Inhibit </a:t>
            </a:r>
            <a:r>
              <a:rPr lang="en-US" sz="2800" dirty="0"/>
              <a:t>steroid hormone synthesis .</a:t>
            </a:r>
          </a:p>
          <a:p>
            <a:pPr lvl="2" algn="just"/>
            <a:r>
              <a:rPr lang="en-US" sz="2800" dirty="0"/>
              <a:t>Used in adrenocortical malignancies and cancer breast</a:t>
            </a:r>
            <a:r>
              <a:rPr lang="en-US" sz="2800" dirty="0" smtClean="0"/>
              <a:t>. In postmenopausal or </a:t>
            </a:r>
            <a:r>
              <a:rPr lang="en-US" sz="2800" dirty="0" err="1" smtClean="0"/>
              <a:t>Ovariectomized</a:t>
            </a:r>
            <a:r>
              <a:rPr lang="en-US" sz="2800" dirty="0" smtClean="0"/>
              <a:t> </a:t>
            </a:r>
            <a:r>
              <a:rPr lang="en-US" sz="2800" dirty="0"/>
              <a:t>women with metastatic breast cancer (to eliminate adrenal estrogen production</a:t>
            </a:r>
            <a:endParaRPr lang="en-US" sz="2800" dirty="0"/>
          </a:p>
          <a:p>
            <a:pPr marL="914400" lvl="1" indent="-514350" algn="just">
              <a:buFont typeface="+mj-lt"/>
              <a:buAutoNum type="arabicPeriod"/>
            </a:pPr>
            <a:r>
              <a:rPr lang="en-US" b="1" u="sng" dirty="0" err="1" smtClean="0">
                <a:solidFill>
                  <a:srgbClr val="C00000"/>
                </a:solidFill>
              </a:rPr>
              <a:t>Metyrapone</a:t>
            </a:r>
            <a:r>
              <a:rPr lang="en-US" b="1" u="sng" dirty="0">
                <a:solidFill>
                  <a:srgbClr val="C00000"/>
                </a:solidFill>
              </a:rPr>
              <a:t>:</a:t>
            </a:r>
          </a:p>
          <a:p>
            <a:pPr lvl="2" algn="just"/>
            <a:r>
              <a:rPr lang="en-US" sz="2800" dirty="0" smtClean="0"/>
              <a:t>It </a:t>
            </a:r>
            <a:r>
              <a:rPr lang="en-US" sz="2800" dirty="0"/>
              <a:t>inhibits enzyme necessary for synthesis of glucocorticoids. </a:t>
            </a:r>
          </a:p>
          <a:p>
            <a:pPr lvl="2" algn="just"/>
            <a:r>
              <a:rPr lang="en-US" sz="2800" dirty="0" smtClean="0"/>
              <a:t>Used </a:t>
            </a:r>
            <a:r>
              <a:rPr lang="en-US" sz="2800" dirty="0"/>
              <a:t>to measure the capacity of the anterior pituitary to secrete ACTH.</a:t>
            </a:r>
          </a:p>
          <a:p>
            <a:pPr lvl="2" algn="just"/>
            <a:endParaRPr lang="en-US" sz="2800" dirty="0"/>
          </a:p>
          <a:p>
            <a:pPr lvl="2" algn="just"/>
            <a:endParaRPr lang="en-US" sz="2800" dirty="0"/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76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514350" algn="just">
              <a:buFont typeface="+mj-lt"/>
              <a:buAutoNum type="arabicPeriod" startAt="3"/>
            </a:pPr>
            <a:r>
              <a:rPr lang="en-US" b="1" u="sng" dirty="0">
                <a:solidFill>
                  <a:srgbClr val="C00000"/>
                </a:solidFill>
              </a:rPr>
              <a:t>Ketoconazole:</a:t>
            </a:r>
          </a:p>
          <a:p>
            <a:pPr lvl="2" algn="just"/>
            <a:r>
              <a:rPr lang="en-US" sz="2800" dirty="0"/>
              <a:t>It is antifungal drug with slight inhibition of mineralocorticoids synthesis.</a:t>
            </a:r>
          </a:p>
          <a:p>
            <a:pPr lvl="2" algn="just"/>
            <a:r>
              <a:rPr lang="en-US" sz="2800" dirty="0" smtClean="0"/>
              <a:t>Used in Cushing’s </a:t>
            </a:r>
            <a:r>
              <a:rPr lang="en-US" sz="2800" dirty="0"/>
              <a:t>syndrome</a:t>
            </a:r>
          </a:p>
          <a:p>
            <a:pPr marL="914400" lvl="1" indent="-514350" algn="just">
              <a:buFont typeface="+mj-lt"/>
              <a:buAutoNum type="arabicPeriod" startAt="3"/>
            </a:pPr>
            <a:r>
              <a:rPr lang="en-US" b="1" u="sng" dirty="0">
                <a:solidFill>
                  <a:srgbClr val="C00000"/>
                </a:solidFill>
              </a:rPr>
              <a:t>Mifepristone </a:t>
            </a:r>
          </a:p>
          <a:p>
            <a:pPr marL="1314450" lvl="2" indent="-514350" algn="just"/>
            <a:r>
              <a:rPr lang="en-US" sz="2800" dirty="0"/>
              <a:t>Blockade cytoplasmic glucocorticoid receptor</a:t>
            </a:r>
          </a:p>
          <a:p>
            <a:pPr marL="1314450" lvl="2" indent="-514350" algn="just"/>
            <a:r>
              <a:rPr lang="en-US" sz="2800" dirty="0"/>
              <a:t>Inoperable patients with ectopic ACTH secretions or adrenal carcinoma (it is also an </a:t>
            </a:r>
            <a:r>
              <a:rPr lang="en-US" sz="2800" dirty="0" err="1"/>
              <a:t>antiprogestin</a:t>
            </a:r>
            <a:r>
              <a:rPr lang="en-US" sz="2800" dirty="0"/>
              <a:t>)</a:t>
            </a:r>
          </a:p>
          <a:p>
            <a:pPr algn="just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545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u="sng" dirty="0"/>
              <a:t>B. Aldosterone receptors inhibitors:</a:t>
            </a:r>
          </a:p>
          <a:p>
            <a:pPr marL="400050" lvl="1" indent="0" algn="just">
              <a:buNone/>
            </a:pPr>
            <a:r>
              <a:rPr lang="en-US" b="1" u="sng" dirty="0" err="1" smtClean="0">
                <a:solidFill>
                  <a:srgbClr val="C00000"/>
                </a:solidFill>
              </a:rPr>
              <a:t>Spironolacone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</a:p>
          <a:p>
            <a:pPr marL="1314450" lvl="2" indent="-514350" algn="just"/>
            <a:r>
              <a:rPr lang="en-US" sz="2800" dirty="0" smtClean="0"/>
              <a:t>Blockade </a:t>
            </a:r>
            <a:r>
              <a:rPr lang="en-US" sz="2800" dirty="0"/>
              <a:t>of cytoplasmic mineralocorticoid </a:t>
            </a:r>
            <a:r>
              <a:rPr lang="en-US" sz="2800" dirty="0" smtClean="0"/>
              <a:t>receptor</a:t>
            </a:r>
          </a:p>
          <a:p>
            <a:pPr marL="1314450" lvl="2" indent="-514350" algn="just"/>
            <a:r>
              <a:rPr lang="en-US" sz="2800" dirty="0"/>
              <a:t>(used in </a:t>
            </a:r>
            <a:r>
              <a:rPr lang="en-US" sz="2800" dirty="0" err="1"/>
              <a:t>hyperaldosteronism</a:t>
            </a:r>
            <a:r>
              <a:rPr lang="en-US" sz="2800" dirty="0"/>
              <a:t>)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59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Good luck </a:t>
            </a:r>
            <a:endParaRPr lang="en-US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1. Glucocorticoid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924800" cy="42973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800" b="1" u="sng" dirty="0" smtClean="0"/>
              <a:t>Short acting:</a:t>
            </a:r>
            <a:r>
              <a:rPr lang="en-US" sz="2800" b="1" dirty="0" smtClean="0"/>
              <a:t> </a:t>
            </a:r>
            <a:r>
              <a:rPr lang="en-US" sz="2800" dirty="0" smtClean="0"/>
              <a:t>hydrocortisone, Prednisone (8-12 hours)                                                          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b="1" u="sng" dirty="0" smtClean="0"/>
              <a:t>Intermediate-acting: </a:t>
            </a:r>
            <a:r>
              <a:rPr lang="en-US" sz="2800" dirty="0" smtClean="0"/>
              <a:t>triamcinolone  (12-36 hours)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b="1" u="sng" dirty="0" smtClean="0"/>
              <a:t>Long acting:</a:t>
            </a:r>
            <a:r>
              <a:rPr lang="en-US" sz="2800" dirty="0" smtClean="0"/>
              <a:t>  dexamethasone (48 hours)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829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1816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0"/>
              </a:spcBef>
              <a:buNone/>
            </a:pPr>
            <a:r>
              <a:rPr lang="en-US" sz="2800" b="1" u="sng" dirty="0">
                <a:ea typeface="Times New Roman"/>
                <a:cs typeface="Arial"/>
              </a:rPr>
              <a:t>Pharmacokinetics:</a:t>
            </a:r>
          </a:p>
          <a:p>
            <a:pPr algn="just">
              <a:spcBef>
                <a:spcPts val="10"/>
              </a:spcBef>
            </a:pPr>
            <a:r>
              <a:rPr lang="en-US" sz="2800" dirty="0">
                <a:ea typeface="Times New Roman"/>
                <a:cs typeface="Arial"/>
              </a:rPr>
              <a:t>Well absorbed after oral administration.</a:t>
            </a:r>
          </a:p>
          <a:p>
            <a:pPr algn="just">
              <a:spcBef>
                <a:spcPts val="10"/>
              </a:spcBef>
            </a:pPr>
            <a:r>
              <a:rPr lang="en-US" sz="2800" dirty="0">
                <a:ea typeface="Times New Roman"/>
                <a:cs typeface="Arial"/>
              </a:rPr>
              <a:t>75% of corticosteroids are bound to plasma globulins (CBG). CBG is increased by estrogen and decreased in liver cirrhosis. </a:t>
            </a:r>
          </a:p>
          <a:p>
            <a:pPr algn="just">
              <a:spcBef>
                <a:spcPts val="10"/>
              </a:spcBef>
            </a:pPr>
            <a:r>
              <a:rPr lang="en-US" sz="2800" dirty="0">
                <a:ea typeface="Times New Roman"/>
                <a:cs typeface="Arial"/>
              </a:rPr>
              <a:t>Metabolism is by the liver and excretion is by the kidney.</a:t>
            </a:r>
          </a:p>
          <a:p>
            <a:pPr marL="0" indent="0" algn="just">
              <a:spcBef>
                <a:spcPts val="10"/>
              </a:spcBef>
              <a:buNone/>
            </a:pPr>
            <a:r>
              <a:rPr lang="en-US" sz="2800" b="1" u="sng" dirty="0">
                <a:ea typeface="Times New Roman"/>
                <a:cs typeface="Arial"/>
              </a:rPr>
              <a:t>Mechanism of action:</a:t>
            </a:r>
          </a:p>
          <a:p>
            <a:pPr algn="just">
              <a:spcBef>
                <a:spcPts val="10"/>
              </a:spcBef>
            </a:pPr>
            <a:r>
              <a:rPr lang="en-US" sz="2800" dirty="0">
                <a:ea typeface="Times New Roman"/>
                <a:cs typeface="Arial"/>
              </a:rPr>
              <a:t>Corticosteroids transported  to  the nucleus,  where  it  interacts  with  many  DNA  receptors (genes) and affect their function.</a:t>
            </a:r>
          </a:p>
          <a:p>
            <a:pPr algn="just">
              <a:spcBef>
                <a:spcPts val="10"/>
              </a:spcBef>
            </a:pP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770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170"/>
              </a:spcBef>
              <a:buNone/>
            </a:pPr>
            <a:r>
              <a:rPr lang="en-CA" sz="2800" b="1" u="sng" dirty="0">
                <a:ea typeface="Times New Roman"/>
                <a:cs typeface="Times New Roman Bold"/>
              </a:rPr>
              <a:t>Pharmacological effects:</a:t>
            </a:r>
            <a:endParaRPr lang="en-US" sz="2800" b="1" dirty="0">
              <a:ea typeface="Times New Roman"/>
              <a:cs typeface="Arial"/>
            </a:endParaRPr>
          </a:p>
          <a:p>
            <a:pPr marL="514350" indent="-514350">
              <a:spcBef>
                <a:spcPts val="905"/>
              </a:spcBef>
              <a:buFont typeface="+mj-lt"/>
              <a:buAutoNum type="arabicPeriod"/>
            </a:pPr>
            <a:r>
              <a:rPr lang="en-CA" sz="2800" u="sng" spc="5" dirty="0" smtClean="0">
                <a:ea typeface="Times New Roman"/>
                <a:cs typeface="Times New Roman Bold"/>
              </a:rPr>
              <a:t>On </a:t>
            </a:r>
            <a:r>
              <a:rPr lang="en-CA" sz="2800" u="sng" spc="5" dirty="0">
                <a:ea typeface="Times New Roman"/>
                <a:cs typeface="Times New Roman Bold"/>
              </a:rPr>
              <a:t>metabolism</a:t>
            </a:r>
            <a:r>
              <a:rPr lang="en-CA" sz="2800" u="sng" spc="5" dirty="0" smtClean="0">
                <a:ea typeface="Times New Roman"/>
                <a:cs typeface="Times New Roman Bold"/>
              </a:rPr>
              <a:t>:</a:t>
            </a:r>
            <a:endParaRPr lang="en-US" sz="2800" u="sng" dirty="0">
              <a:ea typeface="Times New Roman"/>
              <a:cs typeface="Arial"/>
            </a:endParaRPr>
          </a:p>
          <a:p>
            <a:pPr marL="914400" lvl="1" indent="-514350">
              <a:spcBef>
                <a:spcPts val="505"/>
              </a:spcBef>
              <a:buFont typeface="+mj-lt"/>
              <a:buAutoNum type="alphaUcPeriod"/>
            </a:pPr>
            <a:r>
              <a:rPr lang="en-CA" b="1" dirty="0" smtClean="0">
                <a:ea typeface="Times New Roman"/>
                <a:cs typeface="Arial"/>
              </a:rPr>
              <a:t>Carbohydrate </a:t>
            </a:r>
            <a:r>
              <a:rPr lang="en-CA" b="1" dirty="0">
                <a:ea typeface="Times New Roman"/>
                <a:cs typeface="Arial"/>
              </a:rPr>
              <a:t>metabolism: </a:t>
            </a:r>
            <a:r>
              <a:rPr lang="en-CA" dirty="0">
                <a:ea typeface="Times New Roman"/>
                <a:cs typeface="Arial"/>
              </a:rPr>
              <a:t>hyperglycemia (↓ peripheral glucose utilization</a:t>
            </a:r>
            <a:r>
              <a:rPr lang="en-CA" dirty="0" smtClean="0">
                <a:ea typeface="Times New Roman"/>
                <a:cs typeface="Arial"/>
              </a:rPr>
              <a:t>).</a:t>
            </a:r>
            <a:endParaRPr lang="en-US" dirty="0" smtClean="0">
              <a:ea typeface="Times New Roman"/>
              <a:cs typeface="Arial"/>
            </a:endParaRPr>
          </a:p>
          <a:p>
            <a:pPr marL="914400" lvl="1" indent="-514350">
              <a:spcBef>
                <a:spcPts val="505"/>
              </a:spcBef>
              <a:buFont typeface="+mj-lt"/>
              <a:buAutoNum type="alphaUcPeriod"/>
            </a:pPr>
            <a:r>
              <a:rPr lang="en-CA" b="1" dirty="0">
                <a:ea typeface="Times New Roman"/>
                <a:cs typeface="Arial"/>
              </a:rPr>
              <a:t>Protein metabolism:</a:t>
            </a:r>
            <a:r>
              <a:rPr lang="en-CA" u="sng" spc="5" dirty="0">
                <a:ea typeface="Times New Roman"/>
                <a:cs typeface="Arial"/>
              </a:rPr>
              <a:t> </a:t>
            </a:r>
            <a:r>
              <a:rPr lang="en-CA" spc="5" dirty="0">
                <a:ea typeface="Times New Roman"/>
                <a:cs typeface="Arial"/>
              </a:rPr>
              <a:t>Catabolic effect → ↓ muscle mass and thin </a:t>
            </a:r>
            <a:r>
              <a:rPr lang="en-CA" spc="5" dirty="0" smtClean="0">
                <a:ea typeface="Times New Roman"/>
                <a:cs typeface="Arial"/>
              </a:rPr>
              <a:t>limbs.</a:t>
            </a:r>
            <a:endParaRPr lang="en-US" dirty="0" smtClean="0">
              <a:ea typeface="Times New Roman"/>
              <a:cs typeface="Arial"/>
            </a:endParaRPr>
          </a:p>
          <a:p>
            <a:pPr marL="914400" lvl="1" indent="-514350">
              <a:spcBef>
                <a:spcPts val="505"/>
              </a:spcBef>
              <a:buFont typeface="+mj-lt"/>
              <a:buAutoNum type="alphaUcPeriod"/>
            </a:pPr>
            <a:r>
              <a:rPr lang="en-CA" b="1" dirty="0">
                <a:ea typeface="Times New Roman"/>
                <a:cs typeface="Arial"/>
              </a:rPr>
              <a:t>Fat metabolism: </a:t>
            </a:r>
            <a:r>
              <a:rPr lang="en-CA" spc="-25" dirty="0">
                <a:ea typeface="Times New Roman"/>
                <a:cs typeface="Arial"/>
              </a:rPr>
              <a:t>↑ lipolysis with redistribution of </a:t>
            </a:r>
            <a:r>
              <a:rPr lang="en-CA" spc="-25" dirty="0" smtClean="0">
                <a:ea typeface="Times New Roman"/>
                <a:cs typeface="Arial"/>
              </a:rPr>
              <a:t>fat.</a:t>
            </a:r>
            <a:endParaRPr lang="en-US" dirty="0">
              <a:ea typeface="Times New Roman"/>
              <a:cs typeface="Arial"/>
            </a:endParaRPr>
          </a:p>
          <a:p>
            <a:pPr marL="514350" indent="-514350">
              <a:spcBef>
                <a:spcPts val="905"/>
              </a:spcBef>
              <a:buFont typeface="+mj-lt"/>
              <a:buAutoNum type="arabicPeriod"/>
            </a:pPr>
            <a:r>
              <a:rPr lang="en-CA" sz="2800" u="sng" dirty="0" smtClean="0">
                <a:ea typeface="Times New Roman"/>
                <a:cs typeface="Arial"/>
              </a:rPr>
              <a:t>Na</a:t>
            </a:r>
            <a:r>
              <a:rPr lang="en-CA" sz="2800" u="sng" baseline="30000" dirty="0">
                <a:ea typeface="Times New Roman"/>
                <a:cs typeface="Arial"/>
              </a:rPr>
              <a:t>+</a:t>
            </a:r>
            <a:r>
              <a:rPr lang="en-CA" sz="2800" u="sng" dirty="0">
                <a:ea typeface="Times New Roman"/>
                <a:cs typeface="Arial"/>
              </a:rPr>
              <a:t> &amp; water retention </a:t>
            </a:r>
            <a:r>
              <a:rPr lang="en-CA" sz="2800" u="sng" dirty="0" smtClean="0">
                <a:ea typeface="Times New Roman"/>
                <a:cs typeface="Arial"/>
              </a:rPr>
              <a:t>and </a:t>
            </a:r>
            <a:r>
              <a:rPr lang="en-CA" sz="2800" u="sng" dirty="0">
                <a:ea typeface="Times New Roman"/>
                <a:cs typeface="Arial"/>
              </a:rPr>
              <a:t>hypokalemia</a:t>
            </a:r>
            <a:r>
              <a:rPr lang="en-CA" sz="2800" dirty="0">
                <a:ea typeface="Times New Roman"/>
                <a:cs typeface="Arial"/>
              </a:rPr>
              <a:t>.</a:t>
            </a:r>
            <a:endParaRPr lang="en-US" sz="2800" dirty="0">
              <a:ea typeface="Times New Roman"/>
              <a:cs typeface="Arial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62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sz="2800" u="sng" dirty="0">
                <a:cs typeface="+mj-cs"/>
              </a:rPr>
              <a:t>Anti-inflammatory and anti-immunological effects:</a:t>
            </a:r>
          </a:p>
          <a:p>
            <a:pPr lvl="1" algn="just"/>
            <a:r>
              <a:rPr lang="en-US" dirty="0">
                <a:cs typeface="+mj-cs"/>
              </a:rPr>
              <a:t>Inhibit antigen-antibody reaction.</a:t>
            </a:r>
          </a:p>
          <a:p>
            <a:pPr lvl="1" algn="just"/>
            <a:r>
              <a:rPr lang="en-US" dirty="0">
                <a:cs typeface="+mj-cs"/>
              </a:rPr>
              <a:t>Inhibit lymphocyte and macrophage activity and function.</a:t>
            </a:r>
          </a:p>
          <a:p>
            <a:pPr lvl="1" algn="just"/>
            <a:r>
              <a:rPr lang="en-US" dirty="0">
                <a:cs typeface="+mj-cs"/>
              </a:rPr>
              <a:t>Stabilize </a:t>
            </a:r>
            <a:r>
              <a:rPr lang="en-US" dirty="0" err="1">
                <a:cs typeface="+mj-cs"/>
              </a:rPr>
              <a:t>lysosomal</a:t>
            </a:r>
            <a:r>
              <a:rPr lang="en-US" dirty="0">
                <a:cs typeface="+mj-cs"/>
              </a:rPr>
              <a:t> membrane.</a:t>
            </a:r>
          </a:p>
          <a:p>
            <a:pPr lvl="1" algn="just"/>
            <a:r>
              <a:rPr lang="en-US" dirty="0">
                <a:cs typeface="+mj-cs"/>
              </a:rPr>
              <a:t>↓ release of inflammatory mediators and cytokine production by inflammatory cells.</a:t>
            </a:r>
          </a:p>
          <a:p>
            <a:pPr lvl="1" algn="just"/>
            <a:r>
              <a:rPr lang="en-US" dirty="0">
                <a:cs typeface="+mj-cs"/>
              </a:rPr>
              <a:t>Inhibit phospholipase A2 enzyme so reduce synthesis of PGs &amp; LTs. </a:t>
            </a:r>
          </a:p>
          <a:p>
            <a:pPr lvl="1" algn="just"/>
            <a:r>
              <a:rPr lang="en-US" dirty="0">
                <a:cs typeface="+mj-cs"/>
              </a:rPr>
              <a:t>↓ capillary permeability.</a:t>
            </a:r>
          </a:p>
          <a:p>
            <a:pPr algn="just"/>
            <a:endParaRPr lang="en-US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92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54864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870"/>
              </a:spcBef>
              <a:buFont typeface="+mj-lt"/>
              <a:buAutoNum type="arabicPeriod" startAt="4"/>
            </a:pPr>
            <a:r>
              <a:rPr lang="en-CA" sz="2800" b="1" spc="5" dirty="0" smtClean="0">
                <a:ea typeface="Times New Roman"/>
              </a:rPr>
              <a:t>CVS</a:t>
            </a:r>
            <a:r>
              <a:rPr lang="en-CA" sz="2800" b="1" spc="5" dirty="0">
                <a:ea typeface="Times New Roman"/>
              </a:rPr>
              <a:t>: </a:t>
            </a:r>
            <a:r>
              <a:rPr lang="en-CA" sz="2800" spc="5" dirty="0">
                <a:ea typeface="Times New Roman"/>
              </a:rPr>
              <a:t>Hypertension due </a:t>
            </a:r>
            <a:r>
              <a:rPr lang="en-CA" sz="2800" spc="5" dirty="0" smtClean="0">
                <a:ea typeface="Times New Roman"/>
              </a:rPr>
              <a:t>to Na</a:t>
            </a:r>
            <a:r>
              <a:rPr lang="en-CA" sz="2800" spc="5" baseline="30000" dirty="0">
                <a:ea typeface="Times New Roman"/>
              </a:rPr>
              <a:t>+</a:t>
            </a:r>
            <a:r>
              <a:rPr lang="en-CA" sz="2800" spc="5" dirty="0">
                <a:ea typeface="Times New Roman"/>
              </a:rPr>
              <a:t> &amp; water retention.</a:t>
            </a:r>
            <a:endParaRPr lang="en-US" sz="2800" dirty="0">
              <a:ea typeface="Times New Roman"/>
            </a:endParaRPr>
          </a:p>
          <a:p>
            <a:pPr marL="514350" indent="-514350">
              <a:spcBef>
                <a:spcPts val="905"/>
              </a:spcBef>
              <a:buFont typeface="+mj-lt"/>
              <a:buAutoNum type="arabicPeriod" startAt="4"/>
            </a:pPr>
            <a:r>
              <a:rPr lang="en-CA" sz="2800" b="1" spc="5" dirty="0" smtClean="0">
                <a:ea typeface="Times New Roman"/>
                <a:cs typeface="Times New Roman Bold"/>
              </a:rPr>
              <a:t>Hematological </a:t>
            </a:r>
            <a:r>
              <a:rPr lang="en-CA" sz="2800" b="1" spc="5" dirty="0">
                <a:ea typeface="Times New Roman"/>
                <a:cs typeface="Times New Roman Bold"/>
              </a:rPr>
              <a:t>effects:</a:t>
            </a:r>
            <a:endParaRPr lang="en-US" sz="2800" b="1" dirty="0">
              <a:ea typeface="Times New Roman"/>
              <a:cs typeface="Arial"/>
            </a:endParaRPr>
          </a:p>
          <a:p>
            <a:pPr marL="914400" lvl="1" indent="-514350">
              <a:spcBef>
                <a:spcPts val="205"/>
              </a:spcBef>
              <a:buFont typeface="+mj-lt"/>
              <a:buAutoNum type="arabicPeriod"/>
            </a:pPr>
            <a:r>
              <a:rPr lang="en-CA" dirty="0" smtClean="0">
                <a:ea typeface="Times New Roman"/>
                <a:cs typeface="Arial"/>
              </a:rPr>
              <a:t>↑ </a:t>
            </a:r>
            <a:r>
              <a:rPr lang="en-CA" dirty="0">
                <a:ea typeface="Times New Roman"/>
                <a:cs typeface="Arial"/>
              </a:rPr>
              <a:t>RBCs and ↓ lymphocytes and eosinophils.</a:t>
            </a:r>
            <a:endParaRPr lang="en-US" dirty="0">
              <a:ea typeface="Times New Roman"/>
              <a:cs typeface="Arial"/>
            </a:endParaRPr>
          </a:p>
          <a:p>
            <a:pPr marL="914400" lvl="1" indent="-514350">
              <a:spcBef>
                <a:spcPts val="230"/>
              </a:spcBef>
              <a:buFont typeface="+mj-lt"/>
              <a:buAutoNum type="arabicPeriod"/>
            </a:pPr>
            <a:r>
              <a:rPr lang="en-CA" dirty="0" smtClean="0">
                <a:ea typeface="Times New Roman"/>
                <a:cs typeface="Arial"/>
              </a:rPr>
              <a:t>↑ </a:t>
            </a:r>
            <a:r>
              <a:rPr lang="en-CA" dirty="0">
                <a:ea typeface="Times New Roman"/>
                <a:cs typeface="Arial"/>
              </a:rPr>
              <a:t>coagulation factors and blood cholesterol.</a:t>
            </a:r>
            <a:endParaRPr lang="en-US" dirty="0">
              <a:ea typeface="Times New Roman"/>
              <a:cs typeface="Arial"/>
            </a:endParaRPr>
          </a:p>
          <a:p>
            <a:pPr marL="514350" indent="-514350">
              <a:spcBef>
                <a:spcPts val="680"/>
              </a:spcBef>
              <a:buFont typeface="+mj-lt"/>
              <a:buAutoNum type="arabicPeriod" startAt="6"/>
            </a:pPr>
            <a:r>
              <a:rPr lang="en-CA" sz="2800" b="1" dirty="0">
                <a:ea typeface="Times New Roman"/>
                <a:cs typeface="Times New Roman Bold"/>
              </a:rPr>
              <a:t>On growth:</a:t>
            </a:r>
          </a:p>
          <a:p>
            <a:pPr marL="971550" lvl="1" indent="-514350">
              <a:spcBef>
                <a:spcPts val="680"/>
              </a:spcBef>
              <a:buFont typeface="+mj-lt"/>
              <a:buAutoNum type="arabicPeriod"/>
            </a:pPr>
            <a:r>
              <a:rPr lang="en-CA" dirty="0">
                <a:ea typeface="Times New Roman"/>
                <a:cs typeface="Arial"/>
              </a:rPr>
              <a:t>Growth retardation, which is not prevented by growth hormone.</a:t>
            </a:r>
            <a:endParaRPr lang="en-US" dirty="0">
              <a:ea typeface="Times New Roman"/>
              <a:cs typeface="Arial"/>
            </a:endParaRPr>
          </a:p>
          <a:p>
            <a:pPr marL="514350" indent="-514350">
              <a:spcBef>
                <a:spcPts val="680"/>
              </a:spcBef>
              <a:buFont typeface="+mj-lt"/>
              <a:buAutoNum type="arabicPeriod" startAt="6"/>
            </a:pPr>
            <a:r>
              <a:rPr lang="en-CA" sz="2800" b="1" dirty="0">
                <a:ea typeface="Times New Roman"/>
                <a:cs typeface="Times New Roman Bold"/>
              </a:rPr>
              <a:t>On bone: </a:t>
            </a:r>
          </a:p>
          <a:p>
            <a:pPr marL="971550" lvl="1" indent="-514350">
              <a:spcBef>
                <a:spcPts val="680"/>
              </a:spcBef>
              <a:buFont typeface="+mj-lt"/>
              <a:buAutoNum type="arabicPeriod"/>
            </a:pPr>
            <a:r>
              <a:rPr lang="en-CA" dirty="0">
                <a:ea typeface="Times New Roman"/>
                <a:cs typeface="Arial"/>
              </a:rPr>
              <a:t>↓ bone matrix and ↑ Ca</a:t>
            </a:r>
            <a:r>
              <a:rPr lang="en-CA" baseline="30000" dirty="0">
                <a:ea typeface="Times New Roman"/>
                <a:cs typeface="Arial"/>
              </a:rPr>
              <a:t>2+</a:t>
            </a:r>
            <a:r>
              <a:rPr lang="en-CA" dirty="0">
                <a:ea typeface="Times New Roman"/>
                <a:cs typeface="Arial"/>
              </a:rPr>
              <a:t> excretion (osteoporosis).</a:t>
            </a:r>
            <a:endParaRPr lang="en-US" dirty="0">
              <a:ea typeface="Times New Roman"/>
              <a:cs typeface="Arial"/>
            </a:endParaRPr>
          </a:p>
          <a:p>
            <a:pPr marL="514350" indent="-514350">
              <a:spcBef>
                <a:spcPts val="680"/>
              </a:spcBef>
              <a:buFont typeface="+mj-lt"/>
              <a:buAutoNum type="arabicPeriod" startAt="6"/>
            </a:pPr>
            <a:r>
              <a:rPr lang="en-CA" sz="2800" b="1" spc="5" dirty="0">
                <a:ea typeface="Times New Roman"/>
                <a:cs typeface="Times New Roman Bold"/>
              </a:rPr>
              <a:t>Inhibit </a:t>
            </a:r>
            <a:r>
              <a:rPr lang="en-CA" sz="2800" b="1" spc="5" dirty="0" err="1">
                <a:ea typeface="Times New Roman"/>
                <a:cs typeface="Times New Roman Bold"/>
              </a:rPr>
              <a:t>hypothalamo</a:t>
            </a:r>
            <a:r>
              <a:rPr lang="en-CA" sz="2800" b="1" spc="5" dirty="0">
                <a:ea typeface="Times New Roman"/>
                <a:cs typeface="Times New Roman Bold"/>
              </a:rPr>
              <a:t>-pituitary-adrenal axis.</a:t>
            </a:r>
            <a:endParaRPr lang="en-CA" sz="2800" b="1" u="sng" spc="5" dirty="0">
              <a:ea typeface="Times New Roman"/>
              <a:cs typeface="Times New Roman Bold"/>
            </a:endParaRPr>
          </a:p>
          <a:p>
            <a:pPr marL="0" indent="0">
              <a:spcBef>
                <a:spcPts val="805"/>
              </a:spcBef>
              <a:buNone/>
            </a:pPr>
            <a:r>
              <a:rPr lang="en-CA" sz="2800" dirty="0">
                <a:ea typeface="Times New Roman"/>
                <a:cs typeface="Arial"/>
              </a:rPr>
              <a:t/>
            </a:r>
            <a:br>
              <a:rPr lang="en-CA" sz="2800" dirty="0">
                <a:ea typeface="Times New Roman"/>
                <a:cs typeface="Arial"/>
              </a:rPr>
            </a:br>
            <a:endParaRPr lang="ar-EG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97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5105400"/>
          </a:xfrm>
        </p:spPr>
        <p:txBody>
          <a:bodyPr>
            <a:noAutofit/>
          </a:bodyPr>
          <a:lstStyle/>
          <a:p>
            <a:pPr marL="0" marR="3239135" indent="0" algn="just">
              <a:buNone/>
            </a:pPr>
            <a:r>
              <a:rPr lang="en-CA" sz="2800" b="1" u="sng" spc="5" dirty="0" smtClean="0">
                <a:ea typeface="Times New Roman"/>
                <a:cs typeface="Times New Roman Bold"/>
              </a:rPr>
              <a:t>Doses</a:t>
            </a:r>
            <a:r>
              <a:rPr lang="en-CA" sz="2800" b="1" u="sng" spc="5" dirty="0">
                <a:ea typeface="Times New Roman"/>
                <a:cs typeface="Times New Roman Bold"/>
              </a:rPr>
              <a:t>:</a:t>
            </a:r>
            <a:endParaRPr lang="en-US" sz="2800" b="1" dirty="0">
              <a:ea typeface="Times New Roman"/>
              <a:cs typeface="Arial"/>
            </a:endParaRPr>
          </a:p>
          <a:p>
            <a:pPr>
              <a:spcBef>
                <a:spcPts val="580"/>
              </a:spcBef>
            </a:pPr>
            <a:r>
              <a:rPr lang="en-CA" sz="2800" dirty="0" smtClean="0">
                <a:ea typeface="Times New Roman"/>
                <a:cs typeface="Times New Roman Bold"/>
              </a:rPr>
              <a:t>Short-term </a:t>
            </a:r>
            <a:r>
              <a:rPr lang="en-CA" sz="2800" dirty="0">
                <a:ea typeface="Times New Roman"/>
                <a:cs typeface="Times New Roman Bold"/>
              </a:rPr>
              <a:t>therapy:</a:t>
            </a:r>
            <a:r>
              <a:rPr lang="en-CA" sz="2800" dirty="0">
                <a:ea typeface="Times New Roman"/>
                <a:cs typeface="Arial"/>
              </a:rPr>
              <a:t> duration of therapy is &lt; 2 weeks.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205"/>
              </a:spcBef>
            </a:pPr>
            <a:r>
              <a:rPr lang="en-CA" sz="2800" dirty="0" smtClean="0">
                <a:ea typeface="Times New Roman"/>
                <a:cs typeface="Times New Roman Bold"/>
              </a:rPr>
              <a:t>Long </a:t>
            </a:r>
            <a:r>
              <a:rPr lang="en-CA" sz="2800" dirty="0">
                <a:ea typeface="Times New Roman"/>
                <a:cs typeface="Times New Roman Bold"/>
              </a:rPr>
              <a:t>term therapy: </a:t>
            </a:r>
            <a:r>
              <a:rPr lang="en-CA" sz="2800" dirty="0">
                <a:ea typeface="Times New Roman"/>
                <a:cs typeface="Arial"/>
              </a:rPr>
              <a:t>duration of therapy is &gt; 3 weeks.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305"/>
              </a:spcBef>
            </a:pPr>
            <a:r>
              <a:rPr lang="en-CA" sz="2800" dirty="0" smtClean="0">
                <a:ea typeface="Times New Roman"/>
                <a:cs typeface="Times New Roman Bold"/>
              </a:rPr>
              <a:t>Alternate </a:t>
            </a:r>
            <a:r>
              <a:rPr lang="en-CA" sz="2800" dirty="0">
                <a:ea typeface="Times New Roman"/>
                <a:cs typeface="Times New Roman Bold"/>
              </a:rPr>
              <a:t>day therapy: </a:t>
            </a:r>
            <a:r>
              <a:rPr lang="en-CA" sz="2800" dirty="0">
                <a:ea typeface="Times New Roman"/>
                <a:cs typeface="Arial"/>
              </a:rPr>
              <a:t>double the dose and give it every other day.</a:t>
            </a:r>
            <a:endParaRPr lang="en-US" sz="2800" dirty="0">
              <a:ea typeface="Times New Roman"/>
              <a:cs typeface="Arial"/>
            </a:endParaRPr>
          </a:p>
          <a:p>
            <a:pPr marL="0" indent="0">
              <a:buNone/>
            </a:pPr>
            <a:r>
              <a:rPr lang="en-CA" sz="2800" dirty="0">
                <a:ea typeface="Times New Roman"/>
                <a:cs typeface="Arial"/>
              </a:rPr>
              <a:t> </a:t>
            </a:r>
            <a:endParaRPr lang="en-US" sz="2800" dirty="0"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28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700" b="1" u="sng" dirty="0"/>
              <a:t>Therapeutic uses: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b="1" dirty="0"/>
              <a:t>As replacement therapy in adrenocortical insufficiency: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700" dirty="0"/>
              <a:t>Acute </a:t>
            </a:r>
            <a:r>
              <a:rPr lang="en-US" sz="2700" dirty="0" err="1"/>
              <a:t>adrencortical</a:t>
            </a:r>
            <a:r>
              <a:rPr lang="en-US" sz="2700" dirty="0"/>
              <a:t> insufficiency (acute </a:t>
            </a:r>
            <a:r>
              <a:rPr lang="en-US" sz="2700" dirty="0" err="1"/>
              <a:t>addisonian</a:t>
            </a:r>
            <a:r>
              <a:rPr lang="en-US" sz="2700" dirty="0"/>
              <a:t> crisis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700" dirty="0"/>
              <a:t>Chronic adrenocortical insufficiency (Addison’s </a:t>
            </a:r>
            <a:r>
              <a:rPr lang="en-US" sz="2700" dirty="0" smtClean="0"/>
              <a:t>disease).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b="1" dirty="0" smtClean="0"/>
              <a:t>Adrenocortical hyperplasia due to elevated ACTH: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700" dirty="0" smtClean="0"/>
              <a:t>Congenital </a:t>
            </a:r>
            <a:r>
              <a:rPr lang="en-US" sz="2700" dirty="0"/>
              <a:t>adrenal hyperplasia: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sz="2700" dirty="0"/>
              <a:t>Cushing syndrome: due to pituitary adenoma, adrenal tumors</a:t>
            </a:r>
            <a:r>
              <a:rPr lang="en-US" sz="2700" dirty="0" smtClean="0"/>
              <a:t>.</a:t>
            </a:r>
            <a:endParaRPr lang="en-US" sz="2700" dirty="0"/>
          </a:p>
          <a:p>
            <a:endParaRPr lang="en-US" sz="2700" dirty="0"/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8484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950</Words>
  <Application>Microsoft Office PowerPoint</Application>
  <PresentationFormat>On-screen Show (4:3)</PresentationFormat>
  <Paragraphs>137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Adrenocortical hormones </vt:lpstr>
      <vt:lpstr>Classification of Adrenocortical Hormones</vt:lpstr>
      <vt:lpstr>1. Glucocorticoid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Mineralocorticoids</vt:lpstr>
      <vt:lpstr>PowerPoint Presentation</vt:lpstr>
      <vt:lpstr>Hyperaldosteronism </vt:lpstr>
      <vt:lpstr>Adrenocortical hormone antagonists</vt:lpstr>
      <vt:lpstr>PowerPoint Presentation</vt:lpstr>
      <vt:lpstr>PowerPoint Presentation</vt:lpstr>
      <vt:lpstr>Good luck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Atia</dc:creator>
  <cp:lastModifiedBy>class</cp:lastModifiedBy>
  <cp:revision>20</cp:revision>
  <dcterms:created xsi:type="dcterms:W3CDTF">2006-08-16T00:00:00Z</dcterms:created>
  <dcterms:modified xsi:type="dcterms:W3CDTF">2015-10-07T10:50:18Z</dcterms:modified>
</cp:coreProperties>
</file>